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23"/>
  </p:notesMasterIdLst>
  <p:sldIdLst>
    <p:sldId id="256" r:id="rId3"/>
    <p:sldId id="258" r:id="rId4"/>
    <p:sldId id="332" r:id="rId5"/>
    <p:sldId id="328" r:id="rId6"/>
    <p:sldId id="346" r:id="rId7"/>
    <p:sldId id="345" r:id="rId8"/>
    <p:sldId id="344" r:id="rId9"/>
    <p:sldId id="347" r:id="rId10"/>
    <p:sldId id="349" r:id="rId11"/>
    <p:sldId id="350" r:id="rId12"/>
    <p:sldId id="330" r:id="rId13"/>
    <p:sldId id="352" r:id="rId14"/>
    <p:sldId id="354" r:id="rId15"/>
    <p:sldId id="333" r:id="rId16"/>
    <p:sldId id="334" r:id="rId17"/>
    <p:sldId id="335" r:id="rId18"/>
    <p:sldId id="337" r:id="rId19"/>
    <p:sldId id="338" r:id="rId20"/>
    <p:sldId id="339" r:id="rId21"/>
    <p:sldId id="479" r:id="rId22"/>
    <p:sldId id="340" r:id="rId23"/>
    <p:sldId id="341" r:id="rId24"/>
    <p:sldId id="356" r:id="rId25"/>
    <p:sldId id="343" r:id="rId26"/>
    <p:sldId id="358" r:id="rId27"/>
    <p:sldId id="359" r:id="rId28"/>
    <p:sldId id="360" r:id="rId29"/>
    <p:sldId id="361" r:id="rId30"/>
    <p:sldId id="363" r:id="rId31"/>
    <p:sldId id="362" r:id="rId32"/>
    <p:sldId id="364" r:id="rId33"/>
    <p:sldId id="387" r:id="rId34"/>
    <p:sldId id="388" r:id="rId35"/>
    <p:sldId id="366" r:id="rId36"/>
    <p:sldId id="368" r:id="rId37"/>
    <p:sldId id="390" r:id="rId38"/>
    <p:sldId id="369" r:id="rId39"/>
    <p:sldId id="389" r:id="rId40"/>
    <p:sldId id="372" r:id="rId41"/>
    <p:sldId id="420" r:id="rId42"/>
    <p:sldId id="373" r:id="rId43"/>
    <p:sldId id="374" r:id="rId44"/>
    <p:sldId id="375" r:id="rId45"/>
    <p:sldId id="376" r:id="rId46"/>
    <p:sldId id="377" r:id="rId47"/>
    <p:sldId id="395" r:id="rId48"/>
    <p:sldId id="396" r:id="rId49"/>
    <p:sldId id="379" r:id="rId50"/>
    <p:sldId id="398" r:id="rId51"/>
    <p:sldId id="401" r:id="rId52"/>
    <p:sldId id="402" r:id="rId53"/>
    <p:sldId id="403" r:id="rId54"/>
    <p:sldId id="404" r:id="rId55"/>
    <p:sldId id="380" r:id="rId56"/>
    <p:sldId id="473" r:id="rId57"/>
    <p:sldId id="382" r:id="rId58"/>
    <p:sldId id="384" r:id="rId59"/>
    <p:sldId id="405" r:id="rId60"/>
    <p:sldId id="386" r:id="rId61"/>
    <p:sldId id="406" r:id="rId62"/>
    <p:sldId id="408" r:id="rId63"/>
    <p:sldId id="409" r:id="rId64"/>
    <p:sldId id="411" r:id="rId65"/>
    <p:sldId id="410" r:id="rId66"/>
    <p:sldId id="412" r:id="rId67"/>
    <p:sldId id="414" r:id="rId68"/>
    <p:sldId id="415" r:id="rId69"/>
    <p:sldId id="416" r:id="rId70"/>
    <p:sldId id="417" r:id="rId71"/>
    <p:sldId id="418" r:id="rId72"/>
    <p:sldId id="267" r:id="rId73"/>
    <p:sldId id="355" r:id="rId74"/>
    <p:sldId id="475" r:id="rId75"/>
    <p:sldId id="476" r:id="rId76"/>
    <p:sldId id="477" r:id="rId77"/>
    <p:sldId id="478" r:id="rId78"/>
    <p:sldId id="327" r:id="rId79"/>
    <p:sldId id="466" r:id="rId80"/>
    <p:sldId id="419" r:id="rId81"/>
    <p:sldId id="421" r:id="rId82"/>
    <p:sldId id="424" r:id="rId83"/>
    <p:sldId id="425" r:id="rId84"/>
    <p:sldId id="426" r:id="rId85"/>
    <p:sldId id="427" r:id="rId86"/>
    <p:sldId id="422" r:id="rId87"/>
    <p:sldId id="428" r:id="rId88"/>
    <p:sldId id="429" r:id="rId89"/>
    <p:sldId id="468" r:id="rId90"/>
    <p:sldId id="471" r:id="rId91"/>
    <p:sldId id="462" r:id="rId92"/>
    <p:sldId id="445" r:id="rId93"/>
    <p:sldId id="465" r:id="rId94"/>
    <p:sldId id="469" r:id="rId95"/>
    <p:sldId id="431" r:id="rId96"/>
    <p:sldId id="432" r:id="rId97"/>
    <p:sldId id="433" r:id="rId98"/>
    <p:sldId id="434" r:id="rId99"/>
    <p:sldId id="435" r:id="rId100"/>
    <p:sldId id="436" r:id="rId101"/>
    <p:sldId id="438" r:id="rId102"/>
    <p:sldId id="450" r:id="rId103"/>
    <p:sldId id="451" r:id="rId104"/>
    <p:sldId id="467" r:id="rId105"/>
    <p:sldId id="439" r:id="rId106"/>
    <p:sldId id="441" r:id="rId107"/>
    <p:sldId id="472" r:id="rId108"/>
    <p:sldId id="474" r:id="rId109"/>
    <p:sldId id="440" r:id="rId110"/>
    <p:sldId id="442" r:id="rId111"/>
    <p:sldId id="470" r:id="rId112"/>
    <p:sldId id="455" r:id="rId113"/>
    <p:sldId id="452" r:id="rId114"/>
    <p:sldId id="453" r:id="rId115"/>
    <p:sldId id="454" r:id="rId116"/>
    <p:sldId id="444" r:id="rId117"/>
    <p:sldId id="456" r:id="rId118"/>
    <p:sldId id="457" r:id="rId119"/>
    <p:sldId id="459" r:id="rId120"/>
    <p:sldId id="460" r:id="rId121"/>
    <p:sldId id="461" r:id="rId122"/>
  </p:sldIdLst>
  <p:sldSz cx="9144000" cy="6858000" type="screen4x3"/>
  <p:notesSz cx="6858000" cy="9144000"/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D1"/>
    <a:srgbClr val="C465DC"/>
    <a:srgbClr val="E39800"/>
    <a:srgbClr val="D12151"/>
    <a:srgbClr val="A1BFC2"/>
    <a:srgbClr val="438086"/>
    <a:srgbClr val="000000"/>
    <a:srgbClr val="424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25" autoAdjust="0"/>
    <p:restoredTop sz="94599" autoAdjust="0"/>
  </p:normalViewPr>
  <p:slideViewPr>
    <p:cSldViewPr>
      <p:cViewPr varScale="1">
        <p:scale>
          <a:sx n="63" d="100"/>
          <a:sy n="63" d="100"/>
        </p:scale>
        <p:origin x="102" y="6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  </c:v>
                </c:pt>
              </c:strCache>
            </c:strRef>
          </c:tx>
          <c:spPr>
            <a:ln w="1905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56C6D6"/>
              </a:solidFill>
              <a:ln w="1905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259-4D56-9A1D-A15597262FD2}"/>
              </c:ext>
            </c:extLst>
          </c:dPt>
          <c:dPt>
            <c:idx val="1"/>
            <c:bubble3D val="0"/>
            <c:spPr>
              <a:solidFill>
                <a:srgbClr val="005462"/>
              </a:solidFill>
              <a:ln w="1905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259-4D56-9A1D-A15597262FD2}"/>
              </c:ext>
            </c:extLst>
          </c:dPt>
          <c:dPt>
            <c:idx val="2"/>
            <c:bubble3D val="0"/>
            <c:spPr>
              <a:solidFill>
                <a:srgbClr val="081D27"/>
              </a:solidFill>
              <a:ln w="1905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259-4D56-9A1D-A15597262FD2}"/>
              </c:ext>
            </c:extLst>
          </c:dPt>
          <c:dLbls>
            <c:dLbl>
              <c:idx val="0"/>
              <c:layout>
                <c:manualLayout>
                  <c:x val="0.18458813259387374"/>
                  <c:y val="5.574454074574036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6317A5E-313C-426C-BE32-7C23E99ECC99}" type="CATEGORYNAME">
                      <a:rPr lang="en-US" sz="1000" b="1" smtClean="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[NOME CATEGORIA]</a:t>
                    </a:fld>
                    <a:r>
                      <a:rPr lang="en-US" baseline="0" dirty="0"/>
                      <a:t>
</a:t>
                    </a:r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~</a:t>
                    </a:r>
                    <a:fld id="{E085E9C2-FD26-4C05-873E-07D304C41B8E}" type="PERCENTAGE">
                      <a:rPr lang="en-US" sz="1000" baseline="0" smtClean="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[PERCENTUALE]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038238434063127"/>
                      <c:h val="0.345754560894267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259-4D56-9A1D-A15597262FD2}"/>
                </c:ext>
              </c:extLst>
            </c:dLbl>
            <c:dLbl>
              <c:idx val="1"/>
              <c:layout>
                <c:manualLayout>
                  <c:x val="5.391336265552811E-2"/>
                  <c:y val="0.2224221470223979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870C7AC-5547-4B27-80C8-51279A0F3612}" type="CATEGORYNAME">
                      <a:rPr lang="en-US" sz="100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[NOME CATEGORIA]</a:t>
                    </a:fld>
                    <a:r>
                      <a:rPr lang="en-US" baseline="0" dirty="0"/>
                      <a:t>
</a:t>
                    </a:r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~</a:t>
                    </a:r>
                    <a:fld id="{D3AA612A-5E3C-47AA-8164-81224B2A0E18}" type="PERCENTAGE">
                      <a:rPr lang="en-US" baseline="0" smtClean="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[PERCENTUALE]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036154140011764"/>
                      <c:h val="0.3622294068249873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259-4D56-9A1D-A15597262FD2}"/>
                </c:ext>
              </c:extLst>
            </c:dLbl>
            <c:dLbl>
              <c:idx val="2"/>
              <c:layout>
                <c:manualLayout>
                  <c:x val="-7.0117539655267166E-2"/>
                  <c:y val="-2.083470043966151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04B95ED-AB50-49AB-A993-FB638385ACD2}" type="CATEGORYNAME">
                      <a:rPr lang="en-US" sz="1000" smtClean="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[NOME CATEGORIA]</a:t>
                    </a:fld>
                    <a:r>
                      <a:rPr lang="en-US" sz="1400" dirty="0"/>
                      <a:t>
</a:t>
                    </a:r>
                    <a:r>
                      <a:rPr lang="en-US" sz="1400" dirty="0">
                        <a:solidFill>
                          <a:schemeClr val="bg1"/>
                        </a:solidFill>
                      </a:rPr>
                      <a:t>~</a:t>
                    </a:r>
                    <a:fld id="{C5CCDA19-9C18-4F89-AA7B-2A8FD27BE289}" type="PERCENTAGE">
                      <a:rPr lang="en-US" sz="1000" smtClean="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[PERCENTUALE]</a:t>
                    </a:fld>
                    <a:endParaRPr lang="en-US" sz="140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964561016552996"/>
                      <c:h val="0.3431272125072591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259-4D56-9A1D-A15597262FD2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Foglio1!$A$2:$A$4</c:f>
              <c:strCache>
                <c:ptCount val="3"/>
                <c:pt idx="0">
                  <c:v>NORMAL MATTER</c:v>
                </c:pt>
                <c:pt idx="1">
                  <c:v>DARK MATTER</c:v>
                </c:pt>
                <c:pt idx="2">
                  <c:v>DARK ENERGY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5</c:v>
                </c:pt>
                <c:pt idx="1">
                  <c:v>25</c:v>
                </c:pt>
                <c:pt idx="2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259-4D56-9A1D-A15597262FD2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  </c:v>
                </c:pt>
              </c:strCache>
            </c:strRef>
          </c:tx>
          <c:spPr>
            <a:ln w="1905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56C6D6"/>
              </a:solidFill>
              <a:ln w="1905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259-4D56-9A1D-A15597262FD2}"/>
              </c:ext>
            </c:extLst>
          </c:dPt>
          <c:dPt>
            <c:idx val="1"/>
            <c:bubble3D val="0"/>
            <c:spPr>
              <a:solidFill>
                <a:srgbClr val="005462"/>
              </a:solidFill>
              <a:ln w="1905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259-4D56-9A1D-A15597262FD2}"/>
              </c:ext>
            </c:extLst>
          </c:dPt>
          <c:dPt>
            <c:idx val="2"/>
            <c:bubble3D val="0"/>
            <c:spPr>
              <a:solidFill>
                <a:srgbClr val="081D27"/>
              </a:solidFill>
              <a:ln w="1905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259-4D56-9A1D-A15597262FD2}"/>
              </c:ext>
            </c:extLst>
          </c:dPt>
          <c:dLbls>
            <c:dLbl>
              <c:idx val="0"/>
              <c:layout>
                <c:manualLayout>
                  <c:x val="0.18458820835454889"/>
                  <c:y val="-6.455605322736614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6317A5E-313C-426C-BE32-7C23E99ECC99}" type="CATEGORYNAME">
                      <a:rPr lang="en-US" sz="700" b="1" smtClean="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[NOME CATEGORIA]</a:t>
                    </a:fld>
                    <a:r>
                      <a:rPr lang="en-US" baseline="0" dirty="0"/>
                      <a:t>
</a:t>
                    </a:r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~</a:t>
                    </a:r>
                    <a:fld id="{E085E9C2-FD26-4C05-873E-07D304C41B8E}" type="PERCENTAGE">
                      <a:rPr lang="en-US" sz="1000" baseline="0" smtClean="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[PERCENTUALE]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03822829624391"/>
                      <c:h val="0.4332461578338681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259-4D56-9A1D-A15597262FD2}"/>
                </c:ext>
              </c:extLst>
            </c:dLbl>
            <c:dLbl>
              <c:idx val="1"/>
              <c:layout>
                <c:manualLayout>
                  <c:x val="9.4666846193884754E-2"/>
                  <c:y val="0.2606994999900916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870C7AC-5547-4B27-80C8-51279A0F3612}" type="CATEGORYNAME">
                      <a:rPr lang="en-US" sz="80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[NOME CATEGORIA]</a:t>
                    </a:fld>
                    <a:r>
                      <a:rPr lang="en-US" baseline="0" dirty="0"/>
                      <a:t>
</a:t>
                    </a:r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~</a:t>
                    </a:r>
                    <a:fld id="{D3AA612A-5E3C-47AA-8164-81224B2A0E18}" type="PERCENTAGE">
                      <a:rPr lang="en-US" sz="1000" baseline="0" smtClean="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[PERCENTUALE]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86850847683092"/>
                      <c:h val="0.4387841127603747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259-4D56-9A1D-A15597262FD2}"/>
                </c:ext>
              </c:extLst>
            </c:dLbl>
            <c:dLbl>
              <c:idx val="2"/>
              <c:layout>
                <c:manualLayout>
                  <c:x val="2.7480125043320578E-4"/>
                  <c:y val="-4.539482262319095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04B95ED-AB50-49AB-A993-FB638385ACD2}" type="CATEGORYNAME">
                      <a:rPr lang="en-US" sz="800" smtClean="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[NOME CATEGORIA]</a:t>
                    </a:fld>
                    <a:r>
                      <a:rPr lang="en-US" sz="1400" dirty="0"/>
                      <a:t>
</a:t>
                    </a:r>
                    <a:r>
                      <a:rPr lang="en-US" sz="1400" dirty="0">
                        <a:solidFill>
                          <a:schemeClr val="bg1"/>
                        </a:solidFill>
                      </a:rPr>
                      <a:t>~</a:t>
                    </a:r>
                    <a:fld id="{C5CCDA19-9C18-4F89-AA7B-2A8FD27BE289}" type="PERCENTAGE">
                      <a:rPr lang="en-US" sz="900" smtClean="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[PERCENTUALE]</a:t>
                    </a:fld>
                    <a:endParaRPr lang="en-US" sz="140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1042996185455255"/>
                      <c:h val="0.4703762482264633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259-4D56-9A1D-A15597262FD2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Foglio1!$A$2:$A$4</c:f>
              <c:strCache>
                <c:ptCount val="3"/>
                <c:pt idx="0">
                  <c:v>NORMAL MATTER</c:v>
                </c:pt>
                <c:pt idx="1">
                  <c:v>DARK MATTER</c:v>
                </c:pt>
                <c:pt idx="2">
                  <c:v>DARK ENERGY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5</c:v>
                </c:pt>
                <c:pt idx="1">
                  <c:v>25</c:v>
                </c:pt>
                <c:pt idx="2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259-4D56-9A1D-A15597262FD2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5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emf"/><Relationship Id="rId1" Type="http://schemas.openxmlformats.org/officeDocument/2006/relationships/image" Target="../media/image263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emf"/><Relationship Id="rId1" Type="http://schemas.openxmlformats.org/officeDocument/2006/relationships/image" Target="../media/image27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2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emf"/><Relationship Id="rId1" Type="http://schemas.openxmlformats.org/officeDocument/2006/relationships/image" Target="../media/image3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image" Target="../media/image17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A76C59E-5FF9-416F-8DDB-A1B6DB7B2B57}" type="datetimeFigureOut">
              <a:rPr lang="en-US" smtClean="0"/>
              <a:pPr/>
              <a:t>2/23/2017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5BCCF0E1-31B6-485F-B4B0-11E7271AE8C4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CF0E1-31B6-485F-B4B0-11E7271AE8C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5407339" y="3961546"/>
            <a:ext cx="3063240" cy="27432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373646" y="4060129"/>
            <a:ext cx="1600200" cy="36576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6476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583680" y="4206240"/>
            <a:ext cx="960120" cy="457200"/>
          </a:xfrm>
        </p:spPr>
        <p:txBody>
          <a:bodyPr/>
          <a:lstStyle/>
          <a:p>
            <a:fld id="{6D5DC135-757D-4319-B82E-374D7CD637A4}" type="datetime4">
              <a:rPr lang="en-US" smtClean="0"/>
              <a:t>February 23, 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257800" y="4205288"/>
            <a:ext cx="1321592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algn="r"/>
            <a:fld id="{A8CE10D6-5CB1-41CD-B815-79BC778FC61A}" type="slidenum">
              <a:rPr lang="en-US" sz="1800" smtClean="0">
                <a:solidFill>
                  <a:schemeClr val="bg1"/>
                </a:solidFill>
              </a:rPr>
              <a:pPr algn="r"/>
              <a:t>‹N›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5D186-ED5B-4A2E-ADFD-146F521DCB8B}" type="datetime4">
              <a:rPr lang="en-US" smtClean="0"/>
              <a:t>February 23,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95648"/>
            <a:ext cx="7772400" cy="1509712"/>
          </a:xfrm>
        </p:spPr>
        <p:txBody>
          <a:bodyPr anchor="t"/>
          <a:lstStyle>
            <a:lvl1pPr marL="32004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9A60C-4BED-4AAD-8CE2-1081AE6370B7}" type="datetime4">
              <a:rPr lang="en-US" smtClean="0"/>
              <a:t>February 23,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3F23D-F71D-4C35-949E-48F3179D547F}" type="datetime4">
              <a:rPr lang="en-US" smtClean="0"/>
              <a:t>February 23,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0980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1225" y="220980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81000" y="267334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67334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l"/>
            <a:fld id="{C54EF372-A914-4999-A15F-8B5E3E6F415C}" type="datetime4">
              <a:rPr lang="en-US" smtClean="0"/>
              <a:t>February 23, 2017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r"/>
            <a:fld id="{A8CE10D6-5CB1-41CD-B815-79BC778FC61A}" type="slidenum">
              <a:rPr lang="en-US" sz="1800" smtClean="0">
                <a:solidFill>
                  <a:schemeClr val="bg1"/>
                </a:solidFill>
              </a:rPr>
              <a:pPr algn="r"/>
              <a:t>‹N›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89A78A28-A682-4084-A940-DAE8E348BF55}" type="datetime4">
              <a:rPr lang="en-US" smtClean="0"/>
              <a:t>February 23,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61C44E05-631C-4892-B577-17C57620ECE9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3EA2A-86E5-458C-9A02-3B160314E287}" type="datetime4">
              <a:rPr lang="en-US" smtClean="0"/>
              <a:t>February 23,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06680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496" y="1938337"/>
            <a:ext cx="3383280" cy="4690872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776287"/>
            <a:ext cx="5111750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5484-9A7C-4BD2-8989-15453FB7E2D6}" type="datetime4">
              <a:rPr lang="en-US" smtClean="0"/>
              <a:t>February 23,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52" y="769088"/>
            <a:ext cx="594360" cy="4628704"/>
          </a:xfrm>
        </p:spPr>
        <p:txBody>
          <a:bodyPr vert="vert270" anchor="b"/>
          <a:lstStyle>
            <a:lvl1pPr algn="l">
              <a:buNone/>
              <a:defRPr sz="2000" b="1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4160" y="769088"/>
            <a:ext cx="4572000" cy="4572000"/>
          </a:xfrm>
        </p:spPr>
        <p:txBody>
          <a:bodyPr/>
          <a:lstStyle>
            <a:lvl1pPr>
              <a:buNone/>
              <a:defRPr sz="32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7120" y="1254640"/>
            <a:ext cx="3200400" cy="408736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4DCB5-4708-4A4E-AA42-853E04F77D8E}" type="datetime4">
              <a:rPr lang="en-US" smtClean="0"/>
              <a:t>February 23,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solidFill>
            <a:srgbClr val="FFFFFF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threePt" dir="t"/>
            </a:scene3d>
            <a:sp3d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fld id="{3966D235-CE9F-4E02-B74C-67E212DF98AF}" type="datetime4">
              <a:rPr lang="en-US" smtClean="0"/>
              <a:t>February 23, 2017</a:t>
            </a:fld>
            <a:endParaRPr lang="en-US" sz="800" dirty="0">
              <a:solidFill>
                <a:schemeClr val="accent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pPr algn="r"/>
            <a:endParaRPr lang="en-US" sz="800" dirty="0">
              <a:solidFill>
                <a:schemeClr val="accent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pPr algn="r"/>
            <a:fld id="{A8CE10D6-5CB1-41CD-B815-79BC778FC61A}" type="slidenum">
              <a:rPr lang="en-US" sz="1800" smtClean="0">
                <a:solidFill>
                  <a:schemeClr val="bg1"/>
                </a:solidFill>
              </a:rPr>
              <a:pPr algn="r"/>
              <a:t>‹N›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w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hart" Target="../charts/chart2.xml"/><Relationship Id="rId4" Type="http://schemas.openxmlformats.org/officeDocument/2006/relationships/image" Target="../media/image16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0.png"/><Relationship Id="rId2" Type="http://schemas.openxmlformats.org/officeDocument/2006/relationships/image" Target="../media/image25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27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emf"/><Relationship Id="rId3" Type="http://schemas.openxmlformats.org/officeDocument/2006/relationships/image" Target="../media/image2621.PNG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71.e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2650.png"/><Relationship Id="rId4" Type="http://schemas.openxmlformats.org/officeDocument/2006/relationships/image" Target="../media/image2630.PNG"/><Relationship Id="rId9" Type="http://schemas.openxmlformats.org/officeDocument/2006/relationships/image" Target="../media/image26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0.png"/><Relationship Id="rId2" Type="http://schemas.openxmlformats.org/officeDocument/2006/relationships/image" Target="../media/image26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PNG"/><Relationship Id="rId4" Type="http://schemas.openxmlformats.org/officeDocument/2006/relationships/image" Target="../media/image27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0.png"/><Relationship Id="rId5" Type="http://schemas.openxmlformats.org/officeDocument/2006/relationships/image" Target="../media/image1470.png"/><Relationship Id="rId4" Type="http://schemas.openxmlformats.org/officeDocument/2006/relationships/image" Target="../media/image27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1.png"/><Relationship Id="rId4" Type="http://schemas.openxmlformats.org/officeDocument/2006/relationships/image" Target="../media/image27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83.png"/><Relationship Id="rId4" Type="http://schemas.openxmlformats.org/officeDocument/2006/relationships/image" Target="../media/image282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4.png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6.png"/><Relationship Id="rId5" Type="http://schemas.openxmlformats.org/officeDocument/2006/relationships/image" Target="../media/image21.emf"/><Relationship Id="rId10" Type="http://schemas.openxmlformats.org/officeDocument/2006/relationships/image" Target="../media/image25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3.e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3.png"/><Relationship Id="rId3" Type="http://schemas.openxmlformats.org/officeDocument/2006/relationships/image" Target="../media/image197.png"/><Relationship Id="rId7" Type="http://schemas.openxmlformats.org/officeDocument/2006/relationships/image" Target="../media/image299.png"/><Relationship Id="rId12" Type="http://schemas.openxmlformats.org/officeDocument/2006/relationships/image" Target="../media/image200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302.png"/><Relationship Id="rId5" Type="http://schemas.openxmlformats.org/officeDocument/2006/relationships/image" Target="../media/image298.png"/><Relationship Id="rId15" Type="http://schemas.openxmlformats.org/officeDocument/2006/relationships/image" Target="../media/image205.png"/><Relationship Id="rId10" Type="http://schemas.openxmlformats.org/officeDocument/2006/relationships/image" Target="../media/image301.png"/><Relationship Id="rId4" Type="http://schemas.openxmlformats.org/officeDocument/2006/relationships/image" Target="../media/image297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264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2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2690.png"/><Relationship Id="rId4" Type="http://schemas.openxmlformats.org/officeDocument/2006/relationships/image" Target="../media/image30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2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0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5" Type="http://schemas.openxmlformats.org/officeDocument/2006/relationships/image" Target="../media/image2780.png"/><Relationship Id="rId4" Type="http://schemas.openxmlformats.org/officeDocument/2006/relationships/image" Target="../media/image277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2" Type="http://schemas.openxmlformats.org/officeDocument/2006/relationships/image" Target="../media/image27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0.PNG"/><Relationship Id="rId2" Type="http://schemas.openxmlformats.org/officeDocument/2006/relationships/image" Target="../media/image276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27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27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0.png"/><Relationship Id="rId7" Type="http://schemas.openxmlformats.org/officeDocument/2006/relationships/image" Target="../media/image32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322.emf"/><Relationship Id="rId4" Type="http://schemas.openxmlformats.org/officeDocument/2006/relationships/oleObject" Target="../embeddings/oleObject25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pn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0.PNG"/><Relationship Id="rId4" Type="http://schemas.openxmlformats.org/officeDocument/2006/relationships/image" Target="../media/image4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60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oleObject" Target="../embeddings/oleObject11.bin"/><Relationship Id="rId3" Type="http://schemas.openxmlformats.org/officeDocument/2006/relationships/image" Target="../media/image72.png"/><Relationship Id="rId7" Type="http://schemas.openxmlformats.org/officeDocument/2006/relationships/image" Target="../media/image68.emf"/><Relationship Id="rId12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67.emf"/><Relationship Id="rId10" Type="http://schemas.openxmlformats.org/officeDocument/2006/relationships/image" Target="../media/image69.emf"/><Relationship Id="rId4" Type="http://schemas.openxmlformats.org/officeDocument/2006/relationships/oleObject" Target="../embeddings/oleObject7.bin"/><Relationship Id="rId9" Type="http://schemas.openxmlformats.org/officeDocument/2006/relationships/oleObject" Target="../embeddings/oleObject9.bin"/><Relationship Id="rId14" Type="http://schemas.openxmlformats.org/officeDocument/2006/relationships/image" Target="../media/image7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2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5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Relationship Id="rId9" Type="http://schemas.openxmlformats.org/officeDocument/2006/relationships/image" Target="../media/image8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30.png"/><Relationship Id="rId7" Type="http://schemas.openxmlformats.org/officeDocument/2006/relationships/image" Target="../media/image10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02.png"/><Relationship Id="rId4" Type="http://schemas.openxmlformats.org/officeDocument/2006/relationships/image" Target="../media/image9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oleObject" Target="../embeddings/oleObject15.bin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80.png"/><Relationship Id="rId5" Type="http://schemas.openxmlformats.org/officeDocument/2006/relationships/image" Target="../media/image107.png"/><Relationship Id="rId4" Type="http://schemas.openxmlformats.org/officeDocument/2006/relationships/image" Target="../media/image106.emf"/><Relationship Id="rId9" Type="http://schemas.openxmlformats.org/officeDocument/2006/relationships/hyperlink" Target="https://atlas.web.cern.ch/Atlas/GROUPS/PHYSICS/PUBNOTES/ATL-PHYS-PUB-2016-016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30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32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10.png"/><Relationship Id="rId5" Type="http://schemas.openxmlformats.org/officeDocument/2006/relationships/image" Target="../media/image133.png"/><Relationship Id="rId10" Type="http://schemas.openxmlformats.org/officeDocument/2006/relationships/image" Target="../media/image1300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50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30.png"/><Relationship Id="rId5" Type="http://schemas.openxmlformats.org/officeDocument/2006/relationships/image" Target="../media/image141.png"/><Relationship Id="rId10" Type="http://schemas.openxmlformats.org/officeDocument/2006/relationships/image" Target="../media/image1420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65.png"/><Relationship Id="rId7" Type="http://schemas.openxmlformats.org/officeDocument/2006/relationships/image" Target="../media/image17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76.png"/><Relationship Id="rId5" Type="http://schemas.openxmlformats.org/officeDocument/2006/relationships/image" Target="../media/image182.png"/><Relationship Id="rId10" Type="http://schemas.openxmlformats.org/officeDocument/2006/relationships/image" Target="../media/image185.png"/><Relationship Id="rId4" Type="http://schemas.openxmlformats.org/officeDocument/2006/relationships/image" Target="../media/image173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0.png"/><Relationship Id="rId7" Type="http://schemas.openxmlformats.org/officeDocument/2006/relationships/image" Target="../media/image188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3.PNG"/><Relationship Id="rId7" Type="http://schemas.openxmlformats.org/officeDocument/2006/relationships/image" Target="../media/image20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Relationship Id="rId9" Type="http://schemas.openxmlformats.org/officeDocument/2006/relationships/image" Target="../media/image20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98.png"/><Relationship Id="rId7" Type="http://schemas.openxmlformats.org/officeDocument/2006/relationships/image" Target="../media/image205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21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07.png"/><Relationship Id="rId7" Type="http://schemas.openxmlformats.org/officeDocument/2006/relationships/image" Target="../media/image213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09.png"/><Relationship Id="rId10" Type="http://schemas.openxmlformats.org/officeDocument/2006/relationships/image" Target="../media/image220.png"/><Relationship Id="rId4" Type="http://schemas.openxmlformats.org/officeDocument/2006/relationships/image" Target="../media/image208.png"/><Relationship Id="rId9" Type="http://schemas.openxmlformats.org/officeDocument/2006/relationships/image" Target="../media/image2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24.png"/><Relationship Id="rId5" Type="http://schemas.openxmlformats.org/officeDocument/2006/relationships/image" Target="../media/image223.emf"/><Relationship Id="rId4" Type="http://schemas.openxmlformats.org/officeDocument/2006/relationships/oleObject" Target="../embeddings/oleObject18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atlas.web.cern.ch/Atlas/GROUPS/PHYSICS/CONFNOTES/ATLAS-CONF-2016-080/" TargetMode="External"/><Relationship Id="rId7" Type="http://schemas.openxmlformats.org/officeDocument/2006/relationships/image" Target="../media/image216.png"/><Relationship Id="rId2" Type="http://schemas.openxmlformats.org/officeDocument/2006/relationships/hyperlink" Target="https://atlas.web.cern.ch/Atlas/GROUPS/PHYSICS/CONFNOTES/ATLAS-CONF-2016-104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e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46.PNG"/><Relationship Id="rId5" Type="http://schemas.openxmlformats.org/officeDocument/2006/relationships/image" Target="../media/image245.emf"/><Relationship Id="rId4" Type="http://schemas.openxmlformats.org/officeDocument/2006/relationships/oleObject" Target="../embeddings/oleObject19.bin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gif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hart" Target="../charts/chart1.xml"/><Relationship Id="rId4" Type="http://schemas.openxmlformats.org/officeDocument/2006/relationships/image" Target="../media/image16.jp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image" Target="../media/image26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64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63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2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0.PNG"/><Relationship Id="rId7" Type="http://schemas.openxmlformats.org/officeDocument/2006/relationships/image" Target="../media/image269.png"/><Relationship Id="rId2" Type="http://schemas.openxmlformats.org/officeDocument/2006/relationships/image" Target="../media/image2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111.png"/><Relationship Id="rId4" Type="http://schemas.openxmlformats.org/officeDocument/2006/relationships/image" Target="../media/image26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0.png"/><Relationship Id="rId2" Type="http://schemas.openxmlformats.org/officeDocument/2006/relationships/image" Target="../media/image25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323528" y="945120"/>
            <a:ext cx="8496944" cy="1974081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Search</a:t>
            </a:r>
            <a:r>
              <a:rPr lang="it-IT" sz="4000" dirty="0"/>
              <a:t> for new </a:t>
            </a:r>
            <a:r>
              <a:rPr lang="en-GB" sz="4000" dirty="0"/>
              <a:t>phenomena</a:t>
            </a:r>
            <a:r>
              <a:rPr lang="it-IT" sz="4000" dirty="0"/>
              <a:t> </a:t>
            </a:r>
            <a:r>
              <a:rPr lang="it-IT" sz="4000" dirty="0" err="1"/>
              <a:t>involving</a:t>
            </a:r>
            <a:r>
              <a:rPr lang="it-IT" sz="4000" dirty="0"/>
              <a:t> top </a:t>
            </a:r>
            <a:r>
              <a:rPr lang="it-IT" sz="4000" dirty="0" err="1"/>
              <a:t>quarks</a:t>
            </a:r>
            <a:r>
              <a:rPr lang="it-IT" sz="4000" dirty="0"/>
              <a:t> and </a:t>
            </a:r>
            <a:r>
              <a:rPr lang="it-IT" sz="4000" dirty="0" err="1"/>
              <a:t>Higgs</a:t>
            </a:r>
            <a:r>
              <a:rPr lang="it-IT" sz="4000" dirty="0"/>
              <a:t> </a:t>
            </a:r>
            <a:r>
              <a:rPr lang="it-IT" sz="4000" dirty="0" err="1"/>
              <a:t>bosons</a:t>
            </a:r>
            <a:r>
              <a:rPr lang="it-IT" sz="4000" dirty="0"/>
              <a:t> with the ATLAS detector</a:t>
            </a: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0" y="3908648"/>
            <a:ext cx="5698976" cy="1752600"/>
          </a:xfrm>
        </p:spPr>
        <p:txBody>
          <a:bodyPr/>
          <a:lstStyle/>
          <a:p>
            <a:r>
              <a:rPr lang="it-IT" sz="24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Mirkoantonio</a:t>
            </a:r>
            <a:r>
              <a:rPr lang="it-IT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Casolino</a:t>
            </a:r>
            <a:br>
              <a:rPr lang="it-IT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</a:br>
            <a:r>
              <a:rPr lang="it-IT" sz="24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it-IT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defense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281" y="5917714"/>
            <a:ext cx="2409528" cy="719835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CE10D6-5CB1-41CD-B815-79BC778FC61A}" type="slidenum">
              <a:rPr lang="en-US" sz="1800" smtClean="0">
                <a:solidFill>
                  <a:schemeClr val="bg1"/>
                </a:solidFill>
              </a:rPr>
              <a:pPr algn="r"/>
              <a:t>1</a:t>
            </a:fld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" y="5437350"/>
            <a:ext cx="2699792" cy="142065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94" y="5428256"/>
            <a:ext cx="3096344" cy="1662737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107504" y="4848662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24</a:t>
            </a:r>
            <a:r>
              <a:rPr lang="it-IT" baseline="30000" dirty="0">
                <a:solidFill>
                  <a:schemeClr val="tx2"/>
                </a:solidFill>
              </a:rPr>
              <a:t>th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February</a:t>
            </a:r>
            <a:r>
              <a:rPr lang="it-IT" dirty="0">
                <a:solidFill>
                  <a:schemeClr val="tx2"/>
                </a:solidFill>
              </a:rPr>
              <a:t> 2017 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86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075" y="4148942"/>
            <a:ext cx="2081336" cy="165469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020" l="2647" r="973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87" y="4196552"/>
            <a:ext cx="1859502" cy="16735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36512" y="188640"/>
            <a:ext cx="8229600" cy="1066800"/>
          </a:xfrm>
        </p:spPr>
        <p:txBody>
          <a:bodyPr/>
          <a:lstStyle/>
          <a:p>
            <a:r>
              <a:rPr lang="it-IT" dirty="0" err="1">
                <a:solidFill>
                  <a:srgbClr val="438086"/>
                </a:solidFill>
              </a:rPr>
              <a:t>Really</a:t>
            </a:r>
            <a:r>
              <a:rPr lang="it-IT" dirty="0">
                <a:solidFill>
                  <a:srgbClr val="438086"/>
                </a:solidFill>
              </a:rPr>
              <a:t>?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CasellaDiTesto 4"/>
          <p:cNvSpPr txBox="1"/>
          <p:nvPr/>
        </p:nvSpPr>
        <p:spPr>
          <a:xfrm>
            <a:off x="136211" y="1628800"/>
            <a:ext cx="707747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 complete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unified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b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gravity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it-IT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mass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neutrinos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CP-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violation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explain</a:t>
            </a:r>
            <a:b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matter-antimatter</a:t>
            </a:r>
            <a:r>
              <a:rPr lang="it-IT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asymmetry</a:t>
            </a:r>
            <a:endParaRPr lang="it-IT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No candidate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for Dark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Matter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F03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Naturalness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8" y="851708"/>
            <a:ext cx="2430462" cy="123050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24" y="635693"/>
            <a:ext cx="1979712" cy="1446523"/>
          </a:xfrm>
          <a:prstGeom prst="rect">
            <a:avLst/>
          </a:prstGeom>
        </p:spPr>
      </p:pic>
      <p:grpSp>
        <p:nvGrpSpPr>
          <p:cNvPr id="7" name="Gruppo 6"/>
          <p:cNvGrpSpPr/>
          <p:nvPr/>
        </p:nvGrpSpPr>
        <p:grpSpPr>
          <a:xfrm>
            <a:off x="4211960" y="2348880"/>
            <a:ext cx="2117952" cy="1358766"/>
            <a:chOff x="3864850" y="3933056"/>
            <a:chExt cx="5071886" cy="2852936"/>
          </a:xfrm>
        </p:grpSpPr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4850" y="3933056"/>
              <a:ext cx="5071886" cy="2852936"/>
            </a:xfrm>
            <a:prstGeom prst="rect">
              <a:avLst/>
            </a:prstGeom>
          </p:spPr>
        </p:pic>
        <p:graphicFrame>
          <p:nvGraphicFramePr>
            <p:cNvPr id="12" name="Grafico 11"/>
            <p:cNvGraphicFramePr/>
            <p:nvPr>
              <p:extLst>
                <p:ext uri="{D42A27DB-BD31-4B8C-83A1-F6EECF244321}">
                  <p14:modId xmlns:p14="http://schemas.microsoft.com/office/powerpoint/2010/main" val="2641628991"/>
                </p:ext>
              </p:extLst>
            </p:nvPr>
          </p:nvGraphicFramePr>
          <p:xfrm>
            <a:off x="4416565" y="3933066"/>
            <a:ext cx="4104456" cy="272144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2383700"/>
            <a:ext cx="2415176" cy="180075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5373216"/>
            <a:ext cx="2358428" cy="1398506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325" y="4405304"/>
            <a:ext cx="3837806" cy="2193032"/>
          </a:xfrm>
          <a:prstGeom prst="rect">
            <a:avLst/>
          </a:prstGeom>
        </p:spPr>
      </p:pic>
      <p:sp>
        <p:nvSpPr>
          <p:cNvPr id="13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</p:spTree>
    <p:extLst>
      <p:ext uri="{BB962C8B-B14F-4D97-AF65-F5344CB8AC3E}">
        <p14:creationId xmlns:p14="http://schemas.microsoft.com/office/powerpoint/2010/main" val="36964965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100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-57200" y="260648"/>
                <a:ext cx="8229600" cy="10668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it-IT" i="1" dirty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it-IT" i="1" dirty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dirty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it-IT" i="1" dirty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 dirty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it-IT" i="1" dirty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it-IT" i="1" dirty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 NLO </a:t>
                </a:r>
                <a:r>
                  <a:rPr lang="it-IT" dirty="0" err="1">
                    <a:solidFill>
                      <a:srgbClr val="438086"/>
                    </a:solidFill>
                  </a:rPr>
                  <a:t>Rw</a:t>
                </a:r>
                <a:endParaRPr lang="it-IT" dirty="0">
                  <a:solidFill>
                    <a:srgbClr val="438086"/>
                  </a:solidFill>
                </a:endParaRPr>
              </a:p>
            </p:txBody>
          </p:sp>
        </mc:Choice>
        <mc:Fallback xmlns="">
          <p:sp>
            <p:nvSpPr>
              <p:cNvPr id="3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57200" y="260648"/>
                <a:ext cx="8229600" cy="1066800"/>
              </a:xfr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107504" y="1124744"/>
                <a:ext cx="8935116" cy="1852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Two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step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reweight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Intecategorization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reweight</a:t>
                </a:r>
                <a:endParaRPr lang="it-IT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Kinematic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reweight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based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on: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𝑡</m:t>
                    </m:r>
                    <m:acc>
                      <m:accPr>
                        <m:chr m:val="̅"/>
                        <m:ctrlP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and top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p</a:t>
                </a:r>
                <a:r>
                  <a:rPr lang="it-IT" baseline="-250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b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p</a:t>
                </a:r>
                <a:r>
                  <a:rPr lang="it-IT" baseline="-250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and </a:t>
                </a:r>
                <a:r>
                  <a:rPr lang="el-GR" dirty="0">
                    <a:solidFill>
                      <a:srgbClr val="000000"/>
                    </a:solidFill>
                    <a:latin typeface="Arial"/>
                    <a:ea typeface="DejaVu Sans"/>
                  </a:rPr>
                  <a:t>η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or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𝑏</m:t>
                    </m:r>
                    <m:acc>
                      <m:accPr>
                        <m:chr m:val="̅"/>
                        <m:ctrlP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p</a:t>
                </a:r>
                <a:r>
                  <a:rPr lang="it-IT" baseline="-250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and </a:t>
                </a:r>
                <a:r>
                  <a:rPr lang="el-GR" dirty="0">
                    <a:solidFill>
                      <a:srgbClr val="000000"/>
                    </a:solidFill>
                    <a:latin typeface="Arial"/>
                    <a:ea typeface="DejaVu Sans"/>
                  </a:rPr>
                  <a:t>Δ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it-IT" sz="24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124744"/>
                <a:ext cx="8935116" cy="1852751"/>
              </a:xfrm>
              <a:prstGeom prst="rect">
                <a:avLst/>
              </a:prstGeom>
              <a:blipFill>
                <a:blip r:embed="rId3"/>
                <a:stretch>
                  <a:fillRect l="-478" t="-1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77" y="2870094"/>
            <a:ext cx="3711273" cy="3600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39465"/>
            <a:ext cx="371127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435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101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-57200" y="345976"/>
                <a:ext cx="8229600" cy="10668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it-IT" b="0" i="1" dirty="0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it-IT" b="0" i="1" dirty="0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dirty="0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it-IT" b="0" i="1" dirty="0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 </a:t>
                </a:r>
                <a:r>
                  <a:rPr lang="it-IT" dirty="0" err="1">
                    <a:solidFill>
                      <a:srgbClr val="438086"/>
                    </a:solidFill>
                  </a:rPr>
                  <a:t>processes</a:t>
                </a:r>
                <a:r>
                  <a:rPr lang="it-IT" dirty="0">
                    <a:solidFill>
                      <a:srgbClr val="438086"/>
                    </a:solidFill>
                  </a:rPr>
                  <a:t> </a:t>
                </a:r>
                <a:r>
                  <a:rPr lang="it-IT" dirty="0" err="1">
                    <a:solidFill>
                      <a:srgbClr val="438086"/>
                    </a:solidFill>
                  </a:rPr>
                  <a:t>not</a:t>
                </a:r>
                <a:r>
                  <a:rPr lang="it-IT" dirty="0">
                    <a:solidFill>
                      <a:srgbClr val="438086"/>
                    </a:solidFill>
                  </a:rPr>
                  <a:t> @NLO</a:t>
                </a:r>
              </a:p>
            </p:txBody>
          </p:sp>
        </mc:Choice>
        <mc:Fallback xmlns="">
          <p:sp>
            <p:nvSpPr>
              <p:cNvPr id="3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57200" y="345976"/>
                <a:ext cx="8229600" cy="1066800"/>
              </a:xfrm>
              <a:blipFill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107504" y="1363995"/>
                <a:ext cx="8935116" cy="1237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4F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samples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(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SherpaOL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and MG5_aMC) are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exclusive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𝑡</m:t>
                    </m:r>
                    <m:acc>
                      <m:accPr>
                        <m:chr m:val="̅"/>
                        <m:ctrlP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it-IT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samples</a:t>
                </a:r>
                <a:b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</a:br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Some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contributions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not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included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it-IT" sz="24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363995"/>
                <a:ext cx="8935116" cy="1237198"/>
              </a:xfrm>
              <a:prstGeom prst="rect">
                <a:avLst/>
              </a:prstGeom>
              <a:blipFill>
                <a:blip r:embed="rId4"/>
                <a:stretch>
                  <a:fillRect l="-273" t="-9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graphicFrame>
        <p:nvGraphicFramePr>
          <p:cNvPr id="6" name="Ogget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671447"/>
              </p:ext>
            </p:extLst>
          </p:nvPr>
        </p:nvGraphicFramePr>
        <p:xfrm>
          <a:off x="3574161" y="4305300"/>
          <a:ext cx="5362575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6" name="Acrobat Document" r:id="rId5" imgW="5362353" imgH="2552307" progId="AcroExch.Document.DC">
                  <p:embed/>
                </p:oleObj>
              </mc:Choice>
              <mc:Fallback>
                <p:oleObj name="Acrobat Document" r:id="rId5" imgW="5362353" imgH="255230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74161" y="4305300"/>
                        <a:ext cx="5362575" cy="255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gget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109300"/>
              </p:ext>
            </p:extLst>
          </p:nvPr>
        </p:nvGraphicFramePr>
        <p:xfrm>
          <a:off x="4057600" y="2323411"/>
          <a:ext cx="4505325" cy="155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7" name="Acrobat Document" r:id="rId7" imgW="4505103" imgH="1552330" progId="AcroExch.Document.DC">
                  <p:embed/>
                </p:oleObj>
              </mc:Choice>
              <mc:Fallback>
                <p:oleObj name="Acrobat Document" r:id="rId7" imgW="4505103" imgH="155233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57600" y="2323411"/>
                        <a:ext cx="4505325" cy="155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381807" y="2915032"/>
                <a:ext cx="3001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MPI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overlaying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𝑡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+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jets</a:t>
                </a:r>
                <a:endParaRPr lang="en-GB" dirty="0"/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7" y="2915032"/>
                <a:ext cx="3001206" cy="369332"/>
              </a:xfrm>
              <a:prstGeom prst="rect">
                <a:avLst/>
              </a:prstGeom>
              <a:blipFill>
                <a:blip r:embed="rId9"/>
                <a:stretch>
                  <a:fillRect l="-1829" t="-8197" r="-101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/>
              <p:cNvSpPr/>
              <p:nvPr/>
            </p:nvSpPr>
            <p:spPr>
              <a:xfrm>
                <a:off x="251520" y="5199260"/>
                <a:ext cx="4082913" cy="375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from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𝑡</m:t>
                    </m:r>
                    <m:acc>
                      <m:accPr>
                        <m:chr m:val="̅"/>
                        <m:ctrlP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GB" dirty="0"/>
                  <a:t> decay products (FSR) </a:t>
                </a:r>
              </a:p>
            </p:txBody>
          </p:sp>
        </mc:Choice>
        <mc:Fallback xmlns=""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199260"/>
                <a:ext cx="4082913" cy="375424"/>
              </a:xfrm>
              <a:prstGeom prst="rect">
                <a:avLst/>
              </a:prstGeom>
              <a:blipFill>
                <a:blip r:embed="rId10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4373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102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-57200" y="260648"/>
                <a:ext cx="8229600" cy="10668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it-IT" i="1" dirty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it-IT" i="1" dirty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dirty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it-IT" i="1" dirty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 dirty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it-IT" i="1" dirty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 uncertaities</a:t>
                </a:r>
              </a:p>
            </p:txBody>
          </p:sp>
        </mc:Choice>
        <mc:Fallback xmlns="">
          <p:sp>
            <p:nvSpPr>
              <p:cNvPr id="3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57200" y="260648"/>
                <a:ext cx="8229600" cy="1066800"/>
              </a:xfr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1620" y="1412776"/>
                <a:ext cx="89351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processes</a:t>
                </a:r>
                <a:r>
                  <a:rPr lang="it-IT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reweighted</a:t>
                </a:r>
                <a:r>
                  <a:rPr lang="it-IT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it-IT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SherpaOL</a:t>
                </a:r>
                <a:endParaRPr lang="it-IT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Assess</a:t>
                </a:r>
                <a:r>
                  <a:rPr lang="it-IT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systematic</a:t>
                </a:r>
                <a:r>
                  <a:rPr lang="it-IT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uncertainties</a:t>
                </a:r>
                <a:r>
                  <a:rPr lang="it-IT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through</a:t>
                </a:r>
                <a:r>
                  <a:rPr lang="it-IT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Sherpa </a:t>
                </a:r>
                <a:r>
                  <a:rPr lang="it-IT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variations</a:t>
                </a:r>
                <a:r>
                  <a:rPr lang="it-IT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it-IT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comparison</a:t>
                </a:r>
                <a:r>
                  <a:rPr lang="it-IT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with MG5_aMC </a:t>
                </a:r>
                <a:r>
                  <a:rPr lang="it-IT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samples</a:t>
                </a:r>
                <a:endParaRPr lang="it-IT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" y="1412776"/>
                <a:ext cx="8935116" cy="923330"/>
              </a:xfrm>
              <a:prstGeom prst="rect">
                <a:avLst/>
              </a:prstGeom>
              <a:blipFill>
                <a:blip r:embed="rId3"/>
                <a:stretch>
                  <a:fillRect l="-409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852936"/>
            <a:ext cx="3711273" cy="3600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52936"/>
            <a:ext cx="3561566" cy="3600000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1187624" y="299695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2209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Limits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323528" y="1171491"/>
                <a:ext cx="7488832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significant excess observed, set limits in different scenarios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Limits as a function of mass for a vector-like top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00B050"/>
                    </a:solidFill>
                  </a:rPr>
                  <a:t>1L</a:t>
                </a:r>
                <a:r>
                  <a:rPr lang="en-US" sz="1600" dirty="0"/>
                  <a:t> more sensitive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𝐻𝑡</m:t>
                    </m:r>
                  </m:oMath>
                </a14:m>
                <a:r>
                  <a:rPr lang="en-US" sz="1600" dirty="0"/>
                  <a:t>,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0L</a:t>
                </a:r>
                <a:r>
                  <a:rPr lang="en-US" sz="1600" dirty="0"/>
                  <a:t> more sensitive to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Extend</a:t>
                </a:r>
                <a:r>
                  <a:rPr lang="en-US" sz="1600" dirty="0"/>
                  <a:t> the sensitivity compared to previous searches by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~200-300 GeV</a:t>
                </a:r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171491"/>
                <a:ext cx="7488832" cy="1077218"/>
              </a:xfrm>
              <a:prstGeom prst="rect">
                <a:avLst/>
              </a:prstGeom>
              <a:blipFill>
                <a:blip r:embed="rId2"/>
                <a:stretch>
                  <a:fillRect l="-325" t="-1695" b="-62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59725"/>
            <a:ext cx="4082324" cy="39600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559725"/>
            <a:ext cx="4082323" cy="396000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187624" y="2900011"/>
            <a:ext cx="457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1L</a:t>
            </a:r>
            <a:endParaRPr lang="en-GB" dirty="0"/>
          </a:p>
        </p:txBody>
      </p:sp>
      <p:sp>
        <p:nvSpPr>
          <p:cNvPr id="11" name="Rettangolo 10"/>
          <p:cNvSpPr/>
          <p:nvPr/>
        </p:nvSpPr>
        <p:spPr>
          <a:xfrm>
            <a:off x="5497134" y="2896928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0L</a:t>
            </a:r>
            <a:endParaRPr lang="en-GB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/>
              <p:cNvSpPr/>
              <p:nvPr/>
            </p:nvSpPr>
            <p:spPr>
              <a:xfrm>
                <a:off x="1691680" y="2273030"/>
                <a:ext cx="17046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18</m:t>
                    </m:r>
                  </m:oMath>
                </a14:m>
                <a:r>
                  <a:rPr lang="en-GB" dirty="0"/>
                  <a:t> TeV</a:t>
                </a:r>
              </a:p>
            </p:txBody>
          </p:sp>
        </mc:Choice>
        <mc:Fallback xmlns=""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273030"/>
                <a:ext cx="1704697" cy="369332"/>
              </a:xfrm>
              <a:prstGeom prst="rect">
                <a:avLst/>
              </a:prstGeom>
              <a:blipFill>
                <a:blip r:embed="rId5"/>
                <a:stretch>
                  <a:fillRect t="-10000" r="-2151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/>
              <p:cNvSpPr/>
              <p:nvPr/>
            </p:nvSpPr>
            <p:spPr>
              <a:xfrm>
                <a:off x="6228184" y="2273030"/>
                <a:ext cx="17046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06</m:t>
                    </m:r>
                  </m:oMath>
                </a14:m>
                <a:r>
                  <a:rPr lang="en-GB" dirty="0"/>
                  <a:t> TeV</a:t>
                </a:r>
              </a:p>
            </p:txBody>
          </p:sp>
        </mc:Choice>
        <mc:Fallback xmlns="">
          <p:sp>
            <p:nvSpPr>
              <p:cNvPr id="13" name="Rettango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2273030"/>
                <a:ext cx="1704697" cy="369332"/>
              </a:xfrm>
              <a:prstGeom prst="rect">
                <a:avLst/>
              </a:prstGeom>
              <a:blipFill>
                <a:blip r:embed="rId6"/>
                <a:stretch>
                  <a:fillRect t="-10000" r="-2151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0734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260648"/>
            <a:ext cx="822960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FIT VLQ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-411244" y="1264472"/>
                <a:ext cx="3730058" cy="5724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𝐻𝐹</m:t>
                    </m:r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pulled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high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regions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where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possible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measure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them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b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c/light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tagging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Old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calibration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used</a:t>
                </a:r>
                <a:endParaRPr lang="it-IT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it-IT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b-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tagging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extrapolation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Enough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improve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calibration</a:t>
                </a:r>
                <a:b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it-IT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modelling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high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regions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constraint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conservative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estimates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poor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modeling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some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generators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it-IT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Pulls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no impact: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it-IT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QCD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norm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overestimate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the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low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it-IT" sz="14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eff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tail</a:t>
                </a:r>
                <a:endParaRPr lang="it-IT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it-IT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JER: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mismodelling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low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it-IT" sz="14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eff</a:t>
                </a:r>
                <a:endParaRPr lang="it-IT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1244" y="1264472"/>
                <a:ext cx="3730058" cy="5724644"/>
              </a:xfrm>
              <a:prstGeom prst="rect">
                <a:avLst/>
              </a:prstGeom>
              <a:blipFill>
                <a:blip r:embed="rId2"/>
                <a:stretch>
                  <a:fillRect t="-3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301768"/>
            <a:ext cx="3406022" cy="5400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806" y="1288610"/>
            <a:ext cx="3576040" cy="5400000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>
            <a:off x="6048164" y="1772816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/>
          <p:nvPr/>
        </p:nvCxnSpPr>
        <p:spPr>
          <a:xfrm>
            <a:off x="6033806" y="4005064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/>
          <p:nvPr/>
        </p:nvCxnSpPr>
        <p:spPr>
          <a:xfrm>
            <a:off x="6048164" y="5229200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>
            <a:off x="6048164" y="5589240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/>
          <p:nvPr/>
        </p:nvCxnSpPr>
        <p:spPr>
          <a:xfrm>
            <a:off x="3491880" y="6381328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/>
              <p:cNvSpPr/>
              <p:nvPr/>
            </p:nvSpPr>
            <p:spPr>
              <a:xfrm>
                <a:off x="4603607" y="814756"/>
                <a:ext cx="2860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norm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±0.3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6" name="Rettango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607" y="814756"/>
                <a:ext cx="2860398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ttore 2 16"/>
          <p:cNvCxnSpPr/>
          <p:nvPr/>
        </p:nvCxnSpPr>
        <p:spPr>
          <a:xfrm>
            <a:off x="3347864" y="3356992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7784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260648"/>
            <a:ext cx="8229600" cy="1066800"/>
          </a:xfrm>
        </p:spPr>
        <p:txBody>
          <a:bodyPr/>
          <a:lstStyle/>
          <a:p>
            <a:r>
              <a:rPr lang="it-IT" dirty="0" err="1">
                <a:solidFill>
                  <a:srgbClr val="438086"/>
                </a:solidFill>
              </a:rPr>
              <a:t>Fit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ttH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07504" y="1124744"/>
            <a:ext cx="8935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Consistent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with VLQ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fit</a:t>
            </a:r>
            <a:endParaRPr lang="it-IT" sz="16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453483"/>
            <a:ext cx="4713159" cy="5400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91" y="1422287"/>
            <a:ext cx="3379245" cy="5400000"/>
          </a:xfrm>
          <a:prstGeom prst="rect">
            <a:avLst/>
          </a:prstGeom>
        </p:spPr>
      </p:pic>
      <p:cxnSp>
        <p:nvCxnSpPr>
          <p:cNvPr id="8" name="Connettore 2 7"/>
          <p:cNvCxnSpPr/>
          <p:nvPr/>
        </p:nvCxnSpPr>
        <p:spPr>
          <a:xfrm>
            <a:off x="2123728" y="5157192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/>
          <p:nvPr/>
        </p:nvCxnSpPr>
        <p:spPr>
          <a:xfrm>
            <a:off x="2123728" y="5877272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/>
          <p:cNvCxnSpPr/>
          <p:nvPr/>
        </p:nvCxnSpPr>
        <p:spPr>
          <a:xfrm>
            <a:off x="6476847" y="2420888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4587092" y="700451"/>
                <a:ext cx="2860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norm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±0.2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092" y="700451"/>
                <a:ext cx="2860398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/>
              <p:cNvSpPr/>
              <p:nvPr/>
            </p:nvSpPr>
            <p:spPr>
              <a:xfrm>
                <a:off x="4598536" y="1024164"/>
                <a:ext cx="28305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norm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</m:t>
                    </m:r>
                  </m:oMath>
                </a14:m>
                <a:r>
                  <a:rPr lang="en-GB" dirty="0"/>
                  <a:t>7</a:t>
                </a:r>
              </a:p>
            </p:txBody>
          </p:sp>
        </mc:Choice>
        <mc:Fallback xmlns=""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536" y="1024164"/>
                <a:ext cx="2830583" cy="369332"/>
              </a:xfrm>
              <a:prstGeom prst="rect">
                <a:avLst/>
              </a:prstGeom>
              <a:blipFill>
                <a:blip r:embed="rId5"/>
                <a:stretch>
                  <a:fillRect t="-8197" r="-860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2243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828218"/>
            <a:ext cx="3190483" cy="4320000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5" r="59736" b="70263"/>
          <a:stretch/>
        </p:blipFill>
        <p:spPr>
          <a:xfrm>
            <a:off x="1267593" y="3140968"/>
            <a:ext cx="1512168" cy="144016"/>
          </a:xfrm>
          <a:prstGeom prst="rect">
            <a:avLst/>
          </a:prstGeom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260648"/>
            <a:ext cx="822960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NP Ranking VLQ</a:t>
            </a:r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15" y="1828218"/>
            <a:ext cx="3190483" cy="4320000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3142905" y="1327448"/>
            <a:ext cx="484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1L</a:t>
            </a:r>
            <a:endParaRPr lang="en-GB" dirty="0"/>
          </a:p>
        </p:txBody>
      </p:sp>
      <p:sp>
        <p:nvSpPr>
          <p:cNvPr id="18" name="Rettangolo 17"/>
          <p:cNvSpPr/>
          <p:nvPr/>
        </p:nvSpPr>
        <p:spPr>
          <a:xfrm>
            <a:off x="7092280" y="1327448"/>
            <a:ext cx="484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0L</a:t>
            </a:r>
            <a:endParaRPr lang="en-GB" sz="2000" dirty="0">
              <a:solidFill>
                <a:srgbClr val="7030A0"/>
              </a:solidFill>
            </a:endParaRPr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9" r="59736" b="70263"/>
          <a:stretch/>
        </p:blipFill>
        <p:spPr>
          <a:xfrm>
            <a:off x="5076056" y="2571610"/>
            <a:ext cx="1512168" cy="216024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2843808" y="2204864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ttangolo 11"/>
          <p:cNvSpPr/>
          <p:nvPr/>
        </p:nvSpPr>
        <p:spPr>
          <a:xfrm>
            <a:off x="6660232" y="2209845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8343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Comparison</a:t>
            </a:r>
            <a:r>
              <a:rPr lang="it-IT" dirty="0">
                <a:solidFill>
                  <a:srgbClr val="438086"/>
                </a:solidFill>
              </a:rPr>
              <a:t> with CMS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graphicFrame>
        <p:nvGraphicFramePr>
          <p:cNvPr id="2" name="Oggetto 1"/>
          <p:cNvGraphicFramePr>
            <a:graphicFrameLocks noChangeAspect="1"/>
          </p:cNvGraphicFramePr>
          <p:nvPr>
            <p:extLst/>
          </p:nvPr>
        </p:nvGraphicFramePr>
        <p:xfrm>
          <a:off x="4676008" y="1659401"/>
          <a:ext cx="4283968" cy="3248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name="Acrobat Document" r:id="rId3" imgW="5400453" imgH="4095357" progId="AcroExch.Document.DC">
                  <p:embed/>
                </p:oleObj>
              </mc:Choice>
              <mc:Fallback>
                <p:oleObj name="Acrobat Document" r:id="rId3" imgW="5400453" imgH="4095357" progId="AcroExch.Document.DC">
                  <p:embed/>
                  <p:pic>
                    <p:nvPicPr>
                      <p:cNvPr id="2" name="Oggetto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6008" y="1659401"/>
                        <a:ext cx="4283968" cy="3248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magin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6" y="1916832"/>
            <a:ext cx="4093646" cy="3009730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276183" y="1233225"/>
            <a:ext cx="86605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CMS recently published a result for </a:t>
            </a:r>
            <a:r>
              <a:rPr lang="en-US" sz="1600" dirty="0" err="1"/>
              <a:t>Ht+X</a:t>
            </a:r>
            <a:r>
              <a:rPr lang="en-US" sz="1600" dirty="0"/>
              <a:t> and </a:t>
            </a:r>
            <a:r>
              <a:rPr lang="en-US" sz="1600" dirty="0" err="1"/>
              <a:t>Wb+X</a:t>
            </a:r>
            <a:r>
              <a:rPr lang="en-US" sz="1600" dirty="0"/>
              <a:t> </a:t>
            </a:r>
            <a:r>
              <a:rPr lang="en-US" sz="1600" dirty="0" err="1"/>
              <a:t>seaches</a:t>
            </a:r>
            <a:r>
              <a:rPr lang="en-US" sz="1600" dirty="0"/>
              <a:t> but with a dataset of ~2.7 fb</a:t>
            </a:r>
            <a:r>
              <a:rPr lang="en-US" sz="1600" baseline="30000" dirty="0"/>
              <a:t>-1</a:t>
            </a:r>
            <a:r>
              <a:rPr lang="en-US" sz="1600" dirty="0"/>
              <a:t> </a:t>
            </a:r>
          </a:p>
        </p:txBody>
      </p:sp>
      <p:sp>
        <p:nvSpPr>
          <p:cNvPr id="9" name="Rettangolo 8"/>
          <p:cNvSpPr/>
          <p:nvPr/>
        </p:nvSpPr>
        <p:spPr>
          <a:xfrm>
            <a:off x="972765" y="4999327"/>
            <a:ext cx="367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Minimum mass excluded 810 GeV</a:t>
            </a:r>
            <a:endParaRPr lang="en-GB" dirty="0"/>
          </a:p>
        </p:txBody>
      </p:sp>
      <p:sp>
        <p:nvSpPr>
          <p:cNvPr id="10" name="Rettangolo 9"/>
          <p:cNvSpPr/>
          <p:nvPr/>
        </p:nvSpPr>
        <p:spPr>
          <a:xfrm>
            <a:off x="5076056" y="4999327"/>
            <a:ext cx="3844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Minimum mass excluded &lt;700 GeV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01507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260648"/>
            <a:ext cx="8229600" cy="1066800"/>
          </a:xfrm>
        </p:spPr>
        <p:txBody>
          <a:bodyPr/>
          <a:lstStyle/>
          <a:p>
            <a:r>
              <a:rPr lang="it-IT" dirty="0" err="1">
                <a:solidFill>
                  <a:srgbClr val="438086"/>
                </a:solidFill>
              </a:rPr>
              <a:t>Post-fit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distributions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76450" y="1216492"/>
            <a:ext cx="8935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Check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post-fit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agreement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of non-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fitted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variables</a:t>
            </a:r>
            <a:endParaRPr lang="it-IT" sz="16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74" y="1784030"/>
            <a:ext cx="2237362" cy="2520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960" y="1784030"/>
            <a:ext cx="2237362" cy="2520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74" y="4304030"/>
            <a:ext cx="2237362" cy="2520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38" y="1816215"/>
            <a:ext cx="2237362" cy="2520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186" y="4306492"/>
            <a:ext cx="2237362" cy="252000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38" y="4338000"/>
            <a:ext cx="223736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525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109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-57200" y="273968"/>
                <a:ext cx="8229600" cy="1066800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rgbClr val="438086"/>
                    </a:solidFill>
                  </a:rPr>
                  <a:t>Post-fit </a:t>
                </a:r>
                <a:r>
                  <a:rPr lang="it-IT" dirty="0" err="1">
                    <a:solidFill>
                      <a:srgbClr val="438086"/>
                    </a:solidFill>
                  </a:rPr>
                  <a:t>distributions</a:t>
                </a:r>
                <a:r>
                  <a:rPr lang="it-IT" dirty="0">
                    <a:solidFill>
                      <a:srgbClr val="43808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it-IT" dirty="0">
                  <a:solidFill>
                    <a:srgbClr val="438086"/>
                  </a:solidFill>
                </a:endParaRPr>
              </a:p>
            </p:txBody>
          </p:sp>
        </mc:Choice>
        <mc:Fallback xmlns="">
          <p:sp>
            <p:nvSpPr>
              <p:cNvPr id="3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57200" y="273968"/>
                <a:ext cx="8229600" cy="1066800"/>
              </a:xfrm>
              <a:blipFill>
                <a:blip r:embed="rId2"/>
                <a:stretch>
                  <a:fillRect l="-2815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177" y="1250176"/>
            <a:ext cx="8935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Check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post-fit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agreement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of non-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fitted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variables</a:t>
            </a:r>
            <a:endParaRPr lang="it-IT" sz="16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518" y="2750834"/>
            <a:ext cx="2214174" cy="2520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39" y="2750834"/>
            <a:ext cx="2235184" cy="2520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87" y="2750834"/>
            <a:ext cx="2327112" cy="2520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40" y="2764802"/>
            <a:ext cx="2179460" cy="252000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611560" y="2924944"/>
            <a:ext cx="7200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tangolo 10"/>
          <p:cNvSpPr/>
          <p:nvPr/>
        </p:nvSpPr>
        <p:spPr>
          <a:xfrm>
            <a:off x="2846744" y="2960948"/>
            <a:ext cx="720080" cy="108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ttangolo 11"/>
          <p:cNvSpPr/>
          <p:nvPr/>
        </p:nvSpPr>
        <p:spPr>
          <a:xfrm>
            <a:off x="5104763" y="2905331"/>
            <a:ext cx="720080" cy="108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/>
          <p:cNvSpPr/>
          <p:nvPr/>
        </p:nvSpPr>
        <p:spPr>
          <a:xfrm>
            <a:off x="7362912" y="2888940"/>
            <a:ext cx="720080" cy="108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976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36512" y="188640"/>
            <a:ext cx="822960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The </a:t>
            </a:r>
            <a:r>
              <a:rPr lang="it-IT" dirty="0" err="1">
                <a:solidFill>
                  <a:srgbClr val="438086"/>
                </a:solidFill>
              </a:rPr>
              <a:t>hierarchy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problem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CustomShape 5"/>
          <p:cNvSpPr/>
          <p:nvPr/>
        </p:nvSpPr>
        <p:spPr>
          <a:xfrm>
            <a:off x="162064" y="815544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endParaRPr sz="1200" dirty="0">
              <a:solidFill>
                <a:srgbClr val="42445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/>
              <p:cNvSpPr txBox="1"/>
              <p:nvPr/>
            </p:nvSpPr>
            <p:spPr>
              <a:xfrm>
                <a:off x="24962" y="1291221"/>
                <a:ext cx="911903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Higgs mass is </a:t>
                </a:r>
                <a:r>
                  <a:rPr lang="en-US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unstable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against radiative corrections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(no protection from chiral symmetry)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Mostly coming from loop involving the 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top quark </a:t>
                </a:r>
                <a:r>
                  <a:rPr lang="en-US" sz="16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6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b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If SM is valid up to the 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Planck scale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Higgs mass should be dragged up to 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very large 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values </a:t>
                </a:r>
                <a:b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Why the Higgs boson is </a:t>
                </a:r>
                <a:r>
                  <a:rPr lang="en-US" sz="1600" b="1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 light</a:t>
                </a:r>
                <a:r>
                  <a:rPr lang="en-US" sz="16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</p:txBody>
          </p:sp>
        </mc:Choice>
        <mc:Fallback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2" y="1291221"/>
                <a:ext cx="9119038" cy="1815882"/>
              </a:xfrm>
              <a:prstGeom prst="rect">
                <a:avLst/>
              </a:prstGeom>
              <a:blipFill>
                <a:blip r:embed="rId3"/>
                <a:stretch>
                  <a:fillRect l="-267" t="-1007" b="-33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gget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240777"/>
              </p:ext>
            </p:extLst>
          </p:nvPr>
        </p:nvGraphicFramePr>
        <p:xfrm>
          <a:off x="1365497" y="3368475"/>
          <a:ext cx="74482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1" name="Acrobat Document" r:id="rId4" imgW="1143000" imgH="552352" progId="AcroExch.Document.DC">
                  <p:embed/>
                </p:oleObj>
              </mc:Choice>
              <mc:Fallback>
                <p:oleObj name="Acrobat Document" r:id="rId4" imgW="1143000" imgH="55235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5497" y="3368475"/>
                        <a:ext cx="74482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gget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886529"/>
              </p:ext>
            </p:extLst>
          </p:nvPr>
        </p:nvGraphicFramePr>
        <p:xfrm>
          <a:off x="3015383" y="3347170"/>
          <a:ext cx="74482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2" name="Acrobat Document" r:id="rId6" imgW="1143000" imgH="552352" progId="AcroExch.Document.DC">
                  <p:embed/>
                </p:oleObj>
              </mc:Choice>
              <mc:Fallback>
                <p:oleObj name="Acrobat Document" r:id="rId6" imgW="1143000" imgH="55235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15383" y="3347170"/>
                        <a:ext cx="74482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gget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81833"/>
              </p:ext>
            </p:extLst>
          </p:nvPr>
        </p:nvGraphicFramePr>
        <p:xfrm>
          <a:off x="4860032" y="3018700"/>
          <a:ext cx="1579723" cy="11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3" name="Acrobat Document" r:id="rId8" imgW="2638203" imgH="1923952" progId="AcroExch.Document.DC">
                  <p:embed/>
                </p:oleObj>
              </mc:Choice>
              <mc:Fallback>
                <p:oleObj name="Acrobat Document" r:id="rId8" imgW="2638203" imgH="192395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60032" y="3018700"/>
                        <a:ext cx="1579723" cy="11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ttangolo 8"/>
          <p:cNvSpPr/>
          <p:nvPr/>
        </p:nvSpPr>
        <p:spPr>
          <a:xfrm>
            <a:off x="2301844" y="3357299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  <a:endParaRPr lang="en-GB" dirty="0"/>
          </a:p>
        </p:txBody>
      </p:sp>
      <p:sp>
        <p:nvSpPr>
          <p:cNvPr id="10" name="Rettangolo 9"/>
          <p:cNvSpPr/>
          <p:nvPr/>
        </p:nvSpPr>
        <p:spPr>
          <a:xfrm>
            <a:off x="4143248" y="3363809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  <a:endParaRPr lang="en-GB" dirty="0"/>
          </a:p>
        </p:txBody>
      </p:sp>
      <p:sp>
        <p:nvSpPr>
          <p:cNvPr id="11" name="Rettangolo 10"/>
          <p:cNvSpPr/>
          <p:nvPr/>
        </p:nvSpPr>
        <p:spPr>
          <a:xfrm>
            <a:off x="1162272" y="4293403"/>
            <a:ext cx="11512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measured mass</a:t>
            </a:r>
            <a:endParaRPr lang="en-GB" sz="1100" dirty="0"/>
          </a:p>
        </p:txBody>
      </p:sp>
      <p:sp>
        <p:nvSpPr>
          <p:cNvPr id="12" name="Rettangolo 11"/>
          <p:cNvSpPr/>
          <p:nvPr/>
        </p:nvSpPr>
        <p:spPr>
          <a:xfrm>
            <a:off x="6822793" y="3337838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 …</a:t>
            </a:r>
            <a:endParaRPr lang="en-GB" dirty="0"/>
          </a:p>
        </p:txBody>
      </p:sp>
      <p:sp>
        <p:nvSpPr>
          <p:cNvPr id="13" name="Rettangolo 12"/>
          <p:cNvSpPr/>
          <p:nvPr/>
        </p:nvSpPr>
        <p:spPr>
          <a:xfrm>
            <a:off x="2948770" y="4293403"/>
            <a:ext cx="8114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bare mass</a:t>
            </a:r>
            <a:endParaRPr lang="en-GB" sz="1100" dirty="0"/>
          </a:p>
        </p:txBody>
      </p:sp>
      <p:sp>
        <p:nvSpPr>
          <p:cNvPr id="14" name="Rettangolo 13"/>
          <p:cNvSpPr/>
          <p:nvPr/>
        </p:nvSpPr>
        <p:spPr>
          <a:xfrm>
            <a:off x="2297413" y="4550363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  <a:endParaRPr lang="en-GB" dirty="0"/>
          </a:p>
        </p:txBody>
      </p:sp>
      <p:sp>
        <p:nvSpPr>
          <p:cNvPr id="15" name="Rettangolo 14"/>
          <p:cNvSpPr/>
          <p:nvPr/>
        </p:nvSpPr>
        <p:spPr>
          <a:xfrm>
            <a:off x="4958838" y="4288753"/>
            <a:ext cx="1382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top-loop correction</a:t>
            </a:r>
            <a:endParaRPr lang="en-GB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/>
              <p:cNvSpPr/>
              <p:nvPr/>
            </p:nvSpPr>
            <p:spPr>
              <a:xfrm>
                <a:off x="4471679" y="4668416"/>
                <a:ext cx="2531245" cy="885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𝛰</m:t>
                      </m:r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Rettango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679" y="4668416"/>
                <a:ext cx="2531245" cy="8850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tangolo 16"/>
          <p:cNvSpPr/>
          <p:nvPr/>
        </p:nvSpPr>
        <p:spPr>
          <a:xfrm>
            <a:off x="1272077" y="4864487"/>
            <a:ext cx="9316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125 GeV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/>
              <p:cNvSpPr/>
              <p:nvPr/>
            </p:nvSpPr>
            <p:spPr>
              <a:xfrm>
                <a:off x="2888657" y="4858906"/>
                <a:ext cx="87459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𝛰</m:t>
                      </m:r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𝑃𝑙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Rettango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657" y="4858906"/>
                <a:ext cx="874598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/>
          <p:cNvSpPr/>
          <p:nvPr/>
        </p:nvSpPr>
        <p:spPr>
          <a:xfrm>
            <a:off x="4137933" y="4544805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  <a:endParaRPr lang="en-GB" dirty="0"/>
          </a:p>
        </p:txBody>
      </p:sp>
      <p:sp>
        <p:nvSpPr>
          <p:cNvPr id="20" name="Rettangolo 19"/>
          <p:cNvSpPr/>
          <p:nvPr/>
        </p:nvSpPr>
        <p:spPr>
          <a:xfrm>
            <a:off x="6822793" y="4498306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 …</a:t>
            </a:r>
            <a:endParaRPr lang="en-GB" dirty="0"/>
          </a:p>
        </p:txBody>
      </p:sp>
      <p:sp>
        <p:nvSpPr>
          <p:cNvPr id="21" name="Rettangolo 20"/>
          <p:cNvSpPr/>
          <p:nvPr/>
        </p:nvSpPr>
        <p:spPr>
          <a:xfrm>
            <a:off x="270849" y="5972602"/>
            <a:ext cx="785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Lucky cancellation over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30 orders of magnitude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makes the theory highly 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unnatural</a:t>
            </a:r>
            <a:endParaRPr lang="en-GB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</p:spTree>
    <p:extLst>
      <p:ext uri="{BB962C8B-B14F-4D97-AF65-F5344CB8AC3E}">
        <p14:creationId xmlns:p14="http://schemas.microsoft.com/office/powerpoint/2010/main" val="35621858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129952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Fit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results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6" name="Rettangolo 5"/>
          <p:cNvSpPr/>
          <p:nvPr/>
        </p:nvSpPr>
        <p:spPr>
          <a:xfrm>
            <a:off x="107504" y="1208651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Improved data/MC agreement and reduced uncertainties post-fit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good modelling of the shape</a:t>
            </a:r>
          </a:p>
        </p:txBody>
      </p:sp>
      <p:sp>
        <p:nvSpPr>
          <p:cNvPr id="16" name="CustomShape 5"/>
          <p:cNvSpPr/>
          <p:nvPr/>
        </p:nvSpPr>
        <p:spPr>
          <a:xfrm>
            <a:off x="179512" y="698947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424456"/>
                </a:solidFill>
                <a:latin typeface="Arial"/>
              </a:rPr>
              <a:t>Signal-depleted regions</a:t>
            </a:r>
            <a:endParaRPr sz="1600" dirty="0">
              <a:solidFill>
                <a:srgbClr val="424456"/>
              </a:solidFill>
            </a:endParaRPr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040474"/>
            <a:ext cx="1440000" cy="160455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40474"/>
            <a:ext cx="1440000" cy="1604550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573016"/>
            <a:ext cx="1440000" cy="1604550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24650"/>
            <a:ext cx="1440000" cy="1604550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5208826"/>
            <a:ext cx="1440000" cy="1604550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208826"/>
            <a:ext cx="1440000" cy="1604550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040474"/>
            <a:ext cx="1440000" cy="1604550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04" y="2040474"/>
            <a:ext cx="1440000" cy="1604550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152" y="3624650"/>
            <a:ext cx="1440000" cy="1604550"/>
          </a:xfrm>
          <a:prstGeom prst="rect">
            <a:avLst/>
          </a:prstGeom>
        </p:spPr>
      </p:pic>
      <p:pic>
        <p:nvPicPr>
          <p:cNvPr id="36" name="Immagin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3624650"/>
            <a:ext cx="1440000" cy="1604550"/>
          </a:xfrm>
          <a:prstGeom prst="rect">
            <a:avLst/>
          </a:prstGeom>
        </p:spPr>
      </p:pic>
      <p:pic>
        <p:nvPicPr>
          <p:cNvPr id="37" name="Immagine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44" y="5208826"/>
            <a:ext cx="1440000" cy="1604550"/>
          </a:xfrm>
          <a:prstGeom prst="rect">
            <a:avLst/>
          </a:prstGeom>
        </p:spPr>
      </p:pic>
      <p:pic>
        <p:nvPicPr>
          <p:cNvPr id="38" name="Immagine 3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5208826"/>
            <a:ext cx="1440000" cy="1604550"/>
          </a:xfrm>
          <a:prstGeom prst="rect">
            <a:avLst/>
          </a:prstGeom>
        </p:spPr>
      </p:pic>
      <p:pic>
        <p:nvPicPr>
          <p:cNvPr id="42" name="Immagine 4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6" y="2267691"/>
            <a:ext cx="2625625" cy="1944216"/>
          </a:xfrm>
          <a:prstGeom prst="rect">
            <a:avLst/>
          </a:prstGeom>
        </p:spPr>
      </p:pic>
      <p:pic>
        <p:nvPicPr>
          <p:cNvPr id="43" name="Immagine 4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6" y="4581128"/>
            <a:ext cx="2625625" cy="1944216"/>
          </a:xfrm>
          <a:prstGeom prst="rect">
            <a:avLst/>
          </a:prstGeom>
        </p:spPr>
      </p:pic>
      <p:sp>
        <p:nvSpPr>
          <p:cNvPr id="44" name="Rettangolo 43"/>
          <p:cNvSpPr/>
          <p:nvPr/>
        </p:nvSpPr>
        <p:spPr>
          <a:xfrm>
            <a:off x="2987824" y="1772816"/>
            <a:ext cx="3024176" cy="5052675"/>
          </a:xfrm>
          <a:prstGeom prst="rect">
            <a:avLst/>
          </a:prstGeom>
          <a:noFill/>
          <a:ln w="38100">
            <a:solidFill>
              <a:srgbClr val="0057D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ttangolo 44"/>
          <p:cNvSpPr/>
          <p:nvPr/>
        </p:nvSpPr>
        <p:spPr>
          <a:xfrm>
            <a:off x="4081276" y="1765747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 err="1">
                <a:solidFill>
                  <a:srgbClr val="0057D1"/>
                </a:solidFill>
                <a:latin typeface="Arial"/>
                <a:ea typeface="DejaVu Sans"/>
              </a:rPr>
              <a:t>Pre-fit</a:t>
            </a:r>
            <a:endParaRPr lang="it-IT" dirty="0">
              <a:solidFill>
                <a:srgbClr val="0057D1"/>
              </a:solidFill>
            </a:endParaRPr>
          </a:p>
        </p:txBody>
      </p:sp>
      <p:sp>
        <p:nvSpPr>
          <p:cNvPr id="46" name="Rettangolo 45"/>
          <p:cNvSpPr/>
          <p:nvPr/>
        </p:nvSpPr>
        <p:spPr>
          <a:xfrm>
            <a:off x="6084168" y="1772816"/>
            <a:ext cx="3024336" cy="5052675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47" name="Rettangolo 46"/>
          <p:cNvSpPr/>
          <p:nvPr/>
        </p:nvSpPr>
        <p:spPr>
          <a:xfrm>
            <a:off x="6906972" y="1780756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 err="1">
                <a:solidFill>
                  <a:srgbClr val="00B050"/>
                </a:solidFill>
                <a:latin typeface="Arial"/>
                <a:ea typeface="DejaVu Sans"/>
              </a:rPr>
              <a:t>Post-fit</a:t>
            </a:r>
            <a:r>
              <a:rPr lang="it-IT" i="1" dirty="0">
                <a:solidFill>
                  <a:srgbClr val="00B050"/>
                </a:solidFill>
                <a:latin typeface="Arial"/>
                <a:ea typeface="DejaVu Sans"/>
              </a:rPr>
              <a:t> (S+B)</a:t>
            </a:r>
            <a:endParaRPr lang="it-IT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9904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260648"/>
            <a:ext cx="822960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BDT </a:t>
            </a:r>
            <a:r>
              <a:rPr lang="it-IT" dirty="0" err="1">
                <a:solidFill>
                  <a:srgbClr val="438086"/>
                </a:solidFill>
              </a:rPr>
              <a:t>variables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706" y="1094571"/>
            <a:ext cx="6582694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105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-57200" y="260648"/>
                <a:ext cx="8229600" cy="1066800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rgbClr val="438086"/>
                    </a:solidFill>
                  </a:rPr>
                  <a:t>Expected S/B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it-IT" dirty="0">
                  <a:solidFill>
                    <a:srgbClr val="438086"/>
                  </a:solidFill>
                </a:endParaRPr>
              </a:p>
            </p:txBody>
          </p:sp>
        </mc:Choice>
        <mc:Fallback xmlns="">
          <p:sp>
            <p:nvSpPr>
              <p:cNvPr id="3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57200" y="260648"/>
                <a:ext cx="8229600" cy="1066800"/>
              </a:xfrm>
              <a:blipFill>
                <a:blip r:embed="rId2"/>
                <a:stretch>
                  <a:fillRect l="-2815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124744"/>
            <a:ext cx="3945074" cy="544522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76450" y="1874784"/>
            <a:ext cx="8935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Negligible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S/B in control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regions</a:t>
            </a:r>
            <a:endParaRPr lang="it-IT" sz="16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9974042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/>
              <p:cNvSpPr txBox="1">
                <a:spLocks/>
              </p:cNvSpPr>
              <p:nvPr/>
            </p:nvSpPr>
            <p:spPr>
              <a:xfrm>
                <a:off x="76834" y="212988"/>
                <a:ext cx="8229600" cy="1066800"/>
              </a:xfrm>
              <a:prstGeom prst="rect">
                <a:avLst/>
              </a:prstGeom>
            </p:spPr>
            <p:txBody>
              <a:bodyPr vert="horz" anchor="ctr">
                <a:normAutofit/>
                <a:scene3d>
                  <a:camera prst="orthographicFront"/>
                  <a:lightRig rig="threePt" dir="t"/>
                </a:scene3d>
                <a:sp3d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sz="4000" kern="1200">
                    <a:solidFill>
                      <a:schemeClr val="tx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 dirty="0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 dirty="0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𝛾𝛾</m:t>
                    </m:r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" y="212988"/>
                <a:ext cx="8229600" cy="1066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stomShape 2"/>
          <p:cNvSpPr/>
          <p:nvPr/>
        </p:nvSpPr>
        <p:spPr>
          <a:xfrm>
            <a:off x="32832" y="2755344"/>
            <a:ext cx="8903904" cy="6383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1700" dirty="0">
                <a:solidFill>
                  <a:srgbClr val="000000"/>
                </a:solidFill>
                <a:latin typeface="Arial"/>
                <a:ea typeface="DejaVu Sans"/>
              </a:rPr>
              <a:t>Continuum background estimated from an </a:t>
            </a:r>
            <a:r>
              <a:rPr lang="en-US" sz="1700" b="1" dirty="0">
                <a:solidFill>
                  <a:srgbClr val="000000"/>
                </a:solidFill>
                <a:latin typeface="Arial"/>
                <a:ea typeface="DejaVu Sans"/>
              </a:rPr>
              <a:t>exponential fit </a:t>
            </a:r>
            <a:r>
              <a:rPr lang="en-US" sz="1700" dirty="0">
                <a:solidFill>
                  <a:srgbClr val="000000"/>
                </a:solidFill>
                <a:latin typeface="Arial"/>
                <a:ea typeface="DejaVu Sans"/>
              </a:rPr>
              <a:t>to the data sideband region</a:t>
            </a:r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endParaRPr lang="en-US" sz="17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endParaRPr lang="en-US" sz="17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endParaRPr lang="it-IT" sz="17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buSzPct val="85000"/>
            </a:pPr>
            <a:endParaRPr dirty="0"/>
          </a:p>
          <a:p>
            <a:pPr>
              <a:lnSpc>
                <a:spcPct val="100000"/>
              </a:lnSpc>
              <a:buSzPct val="85000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2" y="3141992"/>
            <a:ext cx="4002472" cy="2880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141992"/>
            <a:ext cx="4002472" cy="28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2422259" y="6229944"/>
                <a:ext cx="5595320" cy="4394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buSzPct val="85000"/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bar>
                          <m:barPr>
                            <m:pos m:val="top"/>
                            <m:ctrlPr>
                              <a:rPr lang="it-IT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it-IT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ba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𝛾𝛾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𝑎𝑡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𝑠𝑦𝑠𝑡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.)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59" y="6229944"/>
                <a:ext cx="5595320" cy="439416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/>
          <p:cNvSpPr/>
          <p:nvPr/>
        </p:nvSpPr>
        <p:spPr>
          <a:xfrm>
            <a:off x="-380366" y="132449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DejaVu Sans"/>
              </a:rPr>
              <a:t>Excellent mass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DejaVu Sans"/>
              </a:rPr>
              <a:t>Peak above continuum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DejaVu Sans"/>
              </a:rPr>
              <a:t>Largely statistically limited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901" y="681701"/>
            <a:ext cx="2167511" cy="207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649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-57200" y="260648"/>
                <a:ext cx="8229600" cy="10668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dirty="0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dirty="0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multileptons</a:t>
                </a:r>
              </a:p>
            </p:txBody>
          </p:sp>
        </mc:Choice>
        <mc:Fallback xmlns="">
          <p:sp>
            <p:nvSpPr>
              <p:cNvPr id="3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57200" y="260648"/>
                <a:ext cx="8229600" cy="1066800"/>
              </a:xfr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96" y="2997080"/>
            <a:ext cx="4702600" cy="3384248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32832" y="6309320"/>
            <a:ext cx="9145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Non-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background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estimates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uncertainty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systematic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bigger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impact on µ </a:t>
            </a:r>
          </a:p>
        </p:txBody>
      </p:sp>
      <p:sp>
        <p:nvSpPr>
          <p:cNvPr id="8" name="CustomShape 2"/>
          <p:cNvSpPr/>
          <p:nvPr/>
        </p:nvSpPr>
        <p:spPr>
          <a:xfrm>
            <a:off x="48726" y="1546059"/>
            <a:ext cx="5593320" cy="6383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1700" dirty="0">
                <a:solidFill>
                  <a:srgbClr val="000000"/>
                </a:solidFill>
                <a:latin typeface="Arial"/>
                <a:ea typeface="DejaVu Sans"/>
              </a:rPr>
              <a:t>Cut and count analysis</a:t>
            </a:r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1700" dirty="0">
                <a:solidFill>
                  <a:srgbClr val="000000"/>
                </a:solidFill>
                <a:latin typeface="Arial"/>
                <a:ea typeface="DejaVu Sans"/>
              </a:rPr>
              <a:t>Excesses below 2</a:t>
            </a:r>
            <a:r>
              <a:rPr lang="el-GR" sz="1700" dirty="0">
                <a:solidFill>
                  <a:srgbClr val="000000"/>
                </a:solidFill>
                <a:latin typeface="Arial"/>
                <a:ea typeface="DejaVu Sans"/>
              </a:rPr>
              <a:t>σ</a:t>
            </a:r>
            <a:endParaRPr lang="en-US" sz="17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endParaRPr lang="it-IT" sz="17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buSzPct val="85000"/>
            </a:pPr>
            <a:endParaRPr dirty="0"/>
          </a:p>
          <a:p>
            <a:pPr>
              <a:lnSpc>
                <a:spcPct val="100000"/>
              </a:lnSpc>
              <a:buSzPct val="85000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2" y="2772144"/>
            <a:ext cx="4709060" cy="3537176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00" y="1243749"/>
            <a:ext cx="4562304" cy="153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57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98" y="3887461"/>
            <a:ext cx="3071002" cy="2947337"/>
          </a:xfrm>
          <a:prstGeom prst="rect">
            <a:avLst/>
          </a:prstGeom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-57200" y="188640"/>
                <a:ext cx="8229600" cy="10668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57200" y="188640"/>
                <a:ext cx="8229600" cy="10668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0" y="1170227"/>
                <a:ext cx="8935116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CP-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odd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scalars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b="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received</a:t>
                </a:r>
                <a:r>
                  <a:rPr lang="it-IT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b="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attention</a:t>
                </a:r>
                <a:r>
                  <a:rPr lang="it-IT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for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several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reasons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:</a:t>
                </a:r>
                <a:b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</a:br>
                <a:endParaRPr lang="it-IT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b="1" dirty="0" err="1">
                    <a:solidFill>
                      <a:srgbClr val="00B050"/>
                    </a:solidFill>
                    <a:latin typeface="Arial"/>
                    <a:ea typeface="DejaVu Sans"/>
                  </a:rPr>
                  <a:t>Mediators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between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Dark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Matter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and SM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particles</a:t>
                </a:r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Explain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the </a:t>
                </a:r>
                <a:r>
                  <a:rPr lang="it-IT" sz="1600" b="1" dirty="0">
                    <a:solidFill>
                      <a:srgbClr val="00B0F0"/>
                    </a:solidFill>
                    <a:latin typeface="Arial"/>
                    <a:ea typeface="DejaVu Sans"/>
                  </a:rPr>
                  <a:t>gamma-</a:t>
                </a:r>
                <a:r>
                  <a:rPr lang="it-IT" sz="1600" b="1" dirty="0" err="1">
                    <a:solidFill>
                      <a:srgbClr val="00B0F0"/>
                    </a:solidFill>
                    <a:latin typeface="Arial"/>
                    <a:ea typeface="DejaVu Sans"/>
                  </a:rPr>
                  <a:t>ray</a:t>
                </a:r>
                <a:r>
                  <a:rPr lang="it-IT" sz="1600" b="1" dirty="0">
                    <a:solidFill>
                      <a:srgbClr val="00B0F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b="1" dirty="0" err="1">
                    <a:solidFill>
                      <a:srgbClr val="00B0F0"/>
                    </a:solidFill>
                    <a:latin typeface="Arial"/>
                    <a:ea typeface="DejaVu Sans"/>
                  </a:rPr>
                  <a:t>excess</a:t>
                </a:r>
                <a:r>
                  <a:rPr lang="it-IT" sz="1600" b="1" dirty="0">
                    <a:solidFill>
                      <a:srgbClr val="00B0F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in the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Galactic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Centre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Mass of CP-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odd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scalars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b="1" dirty="0" err="1">
                    <a:solidFill>
                      <a:srgbClr val="FF0000"/>
                    </a:solidFill>
                    <a:latin typeface="Arial"/>
                    <a:ea typeface="DejaVu Sans"/>
                  </a:rPr>
                  <a:t>almost</a:t>
                </a:r>
                <a:r>
                  <a:rPr lang="it-IT" sz="1600" b="1" dirty="0">
                    <a:solidFill>
                      <a:srgbClr val="FF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b="1" dirty="0" err="1">
                    <a:solidFill>
                      <a:srgbClr val="FF0000"/>
                    </a:solidFill>
                    <a:latin typeface="Arial"/>
                    <a:ea typeface="DejaVu Sans"/>
                  </a:rPr>
                  <a:t>unconstrained</a:t>
                </a:r>
                <a:endParaRPr lang="it-IT" sz="1600" b="1" dirty="0">
                  <a:solidFill>
                    <a:srgbClr val="FF0000"/>
                  </a:solidFill>
                  <a:latin typeface="Arial"/>
                  <a:ea typeface="DejaVu Sans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it-IT" b="1" dirty="0">
                  <a:solidFill>
                    <a:srgbClr val="FF0000"/>
                  </a:solidFill>
                  <a:latin typeface="Arial"/>
                  <a:ea typeface="DejaVu Sans"/>
                </a:endParaRPr>
              </a:p>
              <a:p>
                <a:r>
                  <a:rPr lang="it-IT" dirty="0">
                    <a:latin typeface="Arial"/>
                    <a:ea typeface="DejaVu Sans"/>
                  </a:rPr>
                  <a:t>In the regime </a:t>
                </a:r>
                <a:r>
                  <a:rPr lang="it-IT" b="1" dirty="0">
                    <a:latin typeface="Arial"/>
                    <a:ea typeface="DejaVu Sans"/>
                  </a:rPr>
                  <a:t>20-100 </a:t>
                </a:r>
                <a:r>
                  <a:rPr lang="it-IT" b="1" dirty="0" err="1">
                    <a:latin typeface="Arial"/>
                    <a:ea typeface="DejaVu Sans"/>
                  </a:rPr>
                  <a:t>GeV</a:t>
                </a:r>
                <a:r>
                  <a:rPr lang="it-IT" b="1" dirty="0"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latin typeface="Arial"/>
                    <a:ea typeface="DejaVu Sans"/>
                  </a:rPr>
                  <a:t>searches</a:t>
                </a:r>
                <a:r>
                  <a:rPr lang="it-IT" dirty="0"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latin typeface="Arial"/>
                    <a:ea typeface="DejaVu Sans"/>
                  </a:rPr>
                  <a:t>at</a:t>
                </a:r>
                <a:r>
                  <a:rPr lang="it-IT" dirty="0">
                    <a:latin typeface="Arial"/>
                    <a:ea typeface="DejaVu Sans"/>
                  </a:rPr>
                  <a:t> the LHC are </a:t>
                </a:r>
                <a:r>
                  <a:rPr lang="it-IT" dirty="0" err="1">
                    <a:latin typeface="Arial"/>
                    <a:ea typeface="DejaVu Sans"/>
                  </a:rPr>
                  <a:t>very</a:t>
                </a:r>
                <a:r>
                  <a:rPr lang="it-IT" dirty="0"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latin typeface="Arial"/>
                    <a:ea typeface="DejaVu Sans"/>
                  </a:rPr>
                  <a:t>challenging</a:t>
                </a:r>
                <a:r>
                  <a:rPr lang="it-IT" dirty="0">
                    <a:latin typeface="Arial"/>
                    <a:ea typeface="DejaVu Sans"/>
                  </a:rPr>
                  <a:t>:</a:t>
                </a:r>
              </a:p>
              <a:p>
                <a:endParaRPr lang="it-IT" dirty="0">
                  <a:latin typeface="Arial"/>
                  <a:ea typeface="DejaVu Sans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Interactions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with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gauge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boson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only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via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higher-dimensional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operators</a:t>
                </a:r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Associated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production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pair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makes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this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search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feasible</a:t>
                </a:r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it-IT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it-IT" sz="24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70227"/>
                <a:ext cx="8935116" cy="3600986"/>
              </a:xfrm>
              <a:prstGeom prst="rect">
                <a:avLst/>
              </a:prstGeom>
              <a:blipFill>
                <a:blip r:embed="rId4"/>
                <a:stretch>
                  <a:fillRect l="-546" t="-10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7" name="CustomShape 5"/>
          <p:cNvSpPr/>
          <p:nvPr/>
        </p:nvSpPr>
        <p:spPr>
          <a:xfrm>
            <a:off x="179512" y="743536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424456"/>
                </a:solidFill>
                <a:latin typeface="Arial"/>
              </a:rPr>
              <a:t>Motivation</a:t>
            </a:r>
            <a:endParaRPr sz="1600" dirty="0">
              <a:solidFill>
                <a:srgbClr val="42445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41913" y="4121078"/>
                <a:ext cx="8031373" cy="23205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Arial"/>
                    <a:ea typeface="DejaVu Sans"/>
                  </a:rPr>
                  <a:t>Focus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it-IT" dirty="0"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latin typeface="Arial"/>
                    <a:ea typeface="DejaVu Sans"/>
                  </a:rPr>
                  <a:t>using</a:t>
                </a:r>
                <a:r>
                  <a:rPr lang="it-IT" dirty="0">
                    <a:latin typeface="Arial"/>
                    <a:ea typeface="DejaVu Sans"/>
                  </a:rPr>
                  <a:t> a </a:t>
                </a:r>
                <a:r>
                  <a:rPr lang="it-IT" dirty="0" err="1">
                    <a:latin typeface="Arial"/>
                    <a:ea typeface="DejaVu Sans"/>
                  </a:rPr>
                  <a:t>simplified</a:t>
                </a:r>
                <a:r>
                  <a:rPr lang="it-IT" dirty="0">
                    <a:latin typeface="Arial"/>
                    <a:ea typeface="DejaVu Sans"/>
                  </a:rPr>
                  <a:t> model </a:t>
                </a:r>
                <a:r>
                  <a:rPr lang="it-IT" dirty="0" err="1">
                    <a:latin typeface="Arial"/>
                    <a:ea typeface="DejaVu Sans"/>
                  </a:rPr>
                  <a:t>approach</a:t>
                </a:r>
                <a:r>
                  <a:rPr lang="it-IT" dirty="0">
                    <a:latin typeface="Arial"/>
                    <a:ea typeface="DejaVu Sans"/>
                  </a:rPr>
                  <a:t>:</a:t>
                </a:r>
              </a:p>
              <a:p>
                <a:endParaRPr lang="it-IT" dirty="0">
                  <a:latin typeface="Arial"/>
                  <a:ea typeface="DejaVu Sans"/>
                </a:endParaRPr>
              </a:p>
              <a:p>
                <a:endParaRPr lang="it-IT" dirty="0">
                  <a:latin typeface="Arial"/>
                  <a:ea typeface="DejaVu Sans"/>
                </a:endParaRPr>
              </a:p>
              <a:p>
                <a:endParaRPr lang="it-IT" dirty="0">
                  <a:latin typeface="Arial"/>
                  <a:ea typeface="DejaVu Sans"/>
                </a:endParaRPr>
              </a:p>
              <a:p>
                <a:endParaRPr lang="it-IT" dirty="0">
                  <a:latin typeface="Arial"/>
                  <a:ea typeface="DejaVu Sans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latin typeface="Arial"/>
                    <a:ea typeface="DejaVu Sans"/>
                  </a:rPr>
                  <a:t>deviations</a:t>
                </a:r>
                <a:r>
                  <a:rPr lang="it-IT" dirty="0">
                    <a:latin typeface="Arial"/>
                    <a:ea typeface="DejaVu Sans"/>
                  </a:rPr>
                  <a:t> from SM </a:t>
                </a:r>
                <a:r>
                  <a:rPr lang="it-IT" dirty="0" err="1">
                    <a:latin typeface="Arial"/>
                    <a:ea typeface="DejaVu Sans"/>
                  </a:rPr>
                  <a:t>Yukawa</a:t>
                </a:r>
                <a:r>
                  <a:rPr lang="it-IT" dirty="0"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latin typeface="Arial"/>
                    <a:ea typeface="DejaVu Sans"/>
                  </a:rPr>
                  <a:t>couplings</a:t>
                </a:r>
                <a:endParaRPr lang="it-IT" dirty="0">
                  <a:latin typeface="Arial"/>
                  <a:ea typeface="DejaVu Sans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>
                    <a:latin typeface="Arial"/>
                    <a:ea typeface="DejaVu Sans"/>
                  </a:rPr>
                  <a:t>Exclusive</a:t>
                </a:r>
                <a:r>
                  <a:rPr lang="it-IT" dirty="0"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latin typeface="Arial"/>
                    <a:ea typeface="DejaVu Sans"/>
                  </a:rPr>
                  <a:t>decay</a:t>
                </a:r>
                <a:r>
                  <a:rPr lang="it-IT" dirty="0">
                    <a:latin typeface="Arial"/>
                    <a:ea typeface="DejaVu Sans"/>
                  </a:rPr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DejaVu Sans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it-IT" dirty="0">
                  <a:latin typeface="Arial"/>
                  <a:ea typeface="DejaVu Sans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>
                    <a:latin typeface="Arial"/>
                    <a:ea typeface="DejaVu Sans"/>
                  </a:rPr>
                  <a:t>Narrow</a:t>
                </a:r>
                <a:r>
                  <a:rPr lang="it-IT" dirty="0"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latin typeface="Arial"/>
                    <a:ea typeface="DejaVu Sans"/>
                  </a:rPr>
                  <a:t>width</a:t>
                </a:r>
                <a:endParaRPr lang="it-IT" dirty="0">
                  <a:latin typeface="Arial"/>
                  <a:ea typeface="DejaVu Sans"/>
                </a:endParaRPr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3" y="4121078"/>
                <a:ext cx="8031373" cy="2320507"/>
              </a:xfrm>
              <a:prstGeom prst="rect">
                <a:avLst/>
              </a:prstGeom>
              <a:blipFill>
                <a:blip r:embed="rId5"/>
                <a:stretch>
                  <a:fillRect l="-683" t="-1050" b="-31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698315"/>
            <a:ext cx="3889411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311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-57200" y="188640"/>
                <a:ext cx="8229600" cy="10668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57200" y="188640"/>
                <a:ext cx="8229600" cy="10668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29563" y="1255440"/>
                <a:ext cx="8935116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The extra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introduces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an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interesting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feature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CP-</a:t>
                </a:r>
                <a:r>
                  <a:rPr lang="it-IT" sz="16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odd</a:t>
                </a:r>
                <a:r>
                  <a:rPr lang="it-IT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boson</a:t>
                </a:r>
                <a:r>
                  <a:rPr lang="it-IT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has</a:t>
                </a:r>
                <a:r>
                  <a:rPr lang="it-IT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harder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than CP-</a:t>
                </a:r>
                <a:r>
                  <a:rPr lang="it-IT" sz="16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even</a:t>
                </a:r>
                <a:endParaRPr lang="it-IT" sz="1600" dirty="0">
                  <a:solidFill>
                    <a:schemeClr val="tx1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The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boost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of the A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boson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  <a:sym typeface="Wingdings" panose="05000000000000000000" pitchFamily="2" charset="2"/>
                  </a:rPr>
                  <a:t>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b="1" dirty="0">
                    <a:solidFill>
                      <a:srgbClr val="00B050"/>
                    </a:solidFill>
                    <a:latin typeface="Arial"/>
                    <a:ea typeface="DejaVu Sans"/>
                  </a:rPr>
                  <a:t>small </a:t>
                </a:r>
                <a:r>
                  <a:rPr lang="it-IT" b="1" dirty="0" err="1">
                    <a:solidFill>
                      <a:srgbClr val="00B050"/>
                    </a:solidFill>
                    <a:latin typeface="Arial"/>
                    <a:ea typeface="DejaVu Sans"/>
                  </a:rPr>
                  <a:t>separation</a:t>
                </a:r>
                <a:r>
                  <a:rPr lang="it-IT" b="1" dirty="0">
                    <a:solidFill>
                      <a:srgbClr val="00B05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of b-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quarks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from the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decay</a:t>
                </a:r>
                <a:endParaRPr lang="it-IT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it-IT" sz="24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" y="1255440"/>
                <a:ext cx="8935116" cy="1508105"/>
              </a:xfrm>
              <a:prstGeom prst="rect">
                <a:avLst/>
              </a:prstGeom>
              <a:blipFill>
                <a:blip r:embed="rId3"/>
                <a:stretch>
                  <a:fillRect l="-614" t="-2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7" name="CustomShape 5"/>
          <p:cNvSpPr/>
          <p:nvPr/>
        </p:nvSpPr>
        <p:spPr>
          <a:xfrm>
            <a:off x="179512" y="743536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424456"/>
                </a:solidFill>
                <a:latin typeface="Arial"/>
              </a:rPr>
              <a:t>CP-even vs CP-odd</a:t>
            </a:r>
            <a:endParaRPr sz="1600" dirty="0">
              <a:solidFill>
                <a:srgbClr val="424456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417278"/>
            <a:ext cx="4126154" cy="3960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67" y="2420888"/>
            <a:ext cx="412615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138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-57200" y="188640"/>
                <a:ext cx="8229600" cy="10668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57200" y="188640"/>
                <a:ext cx="8229600" cy="10668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29563" y="1255440"/>
                <a:ext cx="8935116" cy="4775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Assume 80% reconstruction efficiency for leptons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Stable particles are processes through a </a:t>
                </a:r>
                <a:r>
                  <a:rPr lang="en-US" b="1" dirty="0"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simple calorimeter</a:t>
                </a:r>
                <a:r>
                  <a:rPr lang="en-US" dirty="0"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simulation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Cells from this calorimeter are used to build jets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1600" dirty="0"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Several jet </a:t>
                </a:r>
                <a:r>
                  <a:rPr lang="en-US" dirty="0"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collections are used: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Anti-</a:t>
                </a:r>
                <a:r>
                  <a:rPr lang="en-US" sz="1600" dirty="0" err="1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k</a:t>
                </a:r>
                <a:r>
                  <a:rPr lang="en-US" sz="1600" baseline="-25000" dirty="0" err="1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T</a:t>
                </a:r>
                <a:r>
                  <a:rPr lang="en-US" sz="1600" baseline="-25000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with R=0.4 </a:t>
                </a:r>
                <a:r>
                  <a:rPr lang="en-US" sz="1600" dirty="0"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(AKT4) used to define jets multiplicity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70C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Anti-</a:t>
                </a:r>
                <a:r>
                  <a:rPr lang="en-US" sz="1600" dirty="0" err="1">
                    <a:solidFill>
                      <a:srgbClr val="0070C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k</a:t>
                </a:r>
                <a:r>
                  <a:rPr lang="en-US" sz="1600" baseline="-25000" dirty="0" err="1">
                    <a:solidFill>
                      <a:srgbClr val="0070C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T</a:t>
                </a:r>
                <a:r>
                  <a:rPr lang="en-US" sz="1600" baseline="-25000" dirty="0">
                    <a:solidFill>
                      <a:srgbClr val="0070C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rgbClr val="0070C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with R=0.2 </a:t>
                </a:r>
                <a:r>
                  <a:rPr lang="en-US" sz="1600" dirty="0"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(AKT2) used to define b-jets multiplicity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b-tagging from truth matching with a b-hadron assuming 70% efficiency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7030A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C/A BDRS-filtered with R=0.6 or 0.8 </a:t>
                </a:r>
                <a:r>
                  <a:rPr lang="en-US" sz="1600" dirty="0"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(BDRS) to reconstruct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DejaVu Sans"/>
                        <a:cs typeface="Arial" panose="020B0604020202020204" pitchFamily="34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candidate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lvl="1"/>
                <a:endParaRPr 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Preselect events with: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1 lepton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≥5 AKT4 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jets and </a:t>
                </a:r>
                <a:r>
                  <a:rPr lang="en-US" sz="1600" dirty="0">
                    <a:solidFill>
                      <a:srgbClr val="0070C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≥3 AKT2 b-jets</a:t>
                </a:r>
                <a:endParaRPr lang="it-IT" sz="1600" dirty="0">
                  <a:solidFill>
                    <a:srgbClr val="0070C0"/>
                  </a:solidFill>
                  <a:latin typeface="Arial"/>
                  <a:ea typeface="DejaVu Sans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7030A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≥ </a:t>
                </a:r>
                <a:r>
                  <a:rPr lang="it-IT" sz="1600" dirty="0">
                    <a:solidFill>
                      <a:srgbClr val="7030A0"/>
                    </a:solidFill>
                    <a:latin typeface="Arial"/>
                  </a:rPr>
                  <a:t>1 BDRS jet 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</a:rPr>
                  <a:t>with 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it-IT" sz="1600" dirty="0"/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depending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the mass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hypothesis</a:t>
                </a:r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70C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≥2 AKT2 b-jets 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matched to the BDRS jet</a:t>
                </a:r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it-IT" sz="24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3" y="1255440"/>
                <a:ext cx="8935116" cy="4775987"/>
              </a:xfrm>
              <a:prstGeom prst="rect">
                <a:avLst/>
              </a:prstGeom>
              <a:blipFill>
                <a:blip r:embed="rId3"/>
                <a:stretch>
                  <a:fillRect l="-477" t="-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7" name="CustomShape 5"/>
          <p:cNvSpPr/>
          <p:nvPr/>
        </p:nvSpPr>
        <p:spPr>
          <a:xfrm>
            <a:off x="179512" y="743536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424456"/>
                </a:solidFill>
                <a:latin typeface="Arial"/>
              </a:rPr>
              <a:t>Objects and preselection</a:t>
            </a:r>
            <a:endParaRPr sz="1600" dirty="0">
              <a:solidFill>
                <a:srgbClr val="4244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9336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-57200" y="188640"/>
                <a:ext cx="8229600" cy="10668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57200" y="188640"/>
                <a:ext cx="8229600" cy="10668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7" name="CustomShape 5"/>
          <p:cNvSpPr/>
          <p:nvPr/>
        </p:nvSpPr>
        <p:spPr>
          <a:xfrm>
            <a:off x="179512" y="743536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424456"/>
                </a:solidFill>
                <a:latin typeface="Arial"/>
              </a:rPr>
              <a:t>Final discriminant</a:t>
            </a:r>
            <a:endParaRPr sz="1600" dirty="0">
              <a:solidFill>
                <a:srgbClr val="424456"/>
              </a:soli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10" y="934530"/>
            <a:ext cx="2554286" cy="2880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861048"/>
            <a:ext cx="2554286" cy="2880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808" y="973955"/>
            <a:ext cx="2554286" cy="288000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933056"/>
            <a:ext cx="2554286" cy="2880000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0" y="2350459"/>
            <a:ext cx="35273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Split regions according to number of b-jets (</a:t>
            </a: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≥4</a:t>
            </a:r>
            <a:r>
              <a:rPr lang="en-US" sz="1600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)</a:t>
            </a:r>
            <a:br>
              <a:rPr lang="en-US" sz="1600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Final discriminant the 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of the selected C/A BDRS 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Sources of systematic uncertainties considered: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Normalization for each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b-(c-)tagging 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mistagging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Jet energy and mass</a:t>
            </a:r>
            <a:endParaRPr lang="en-GB" sz="1600" dirty="0"/>
          </a:p>
        </p:txBody>
      </p:sp>
      <p:sp>
        <p:nvSpPr>
          <p:cNvPr id="14" name="Rettangolo 13"/>
          <p:cNvSpPr/>
          <p:nvPr/>
        </p:nvSpPr>
        <p:spPr>
          <a:xfrm>
            <a:off x="3669902" y="934530"/>
            <a:ext cx="2662636" cy="5878846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ttangolo 14"/>
          <p:cNvSpPr/>
          <p:nvPr/>
        </p:nvSpPr>
        <p:spPr>
          <a:xfrm>
            <a:off x="6410202" y="934530"/>
            <a:ext cx="2660300" cy="5878846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2643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-57200" y="188640"/>
                <a:ext cx="8229600" cy="10668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57200" y="188640"/>
                <a:ext cx="8229600" cy="10668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/>
          <p:cNvSpPr txBox="1"/>
          <p:nvPr/>
        </p:nvSpPr>
        <p:spPr>
          <a:xfrm>
            <a:off x="116326" y="1317893"/>
            <a:ext cx="89351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DejaVu Sans"/>
              </a:rPr>
              <a:t>With 30 fb</a:t>
            </a:r>
            <a:r>
              <a:rPr lang="en-US" baseline="30000" dirty="0">
                <a:solidFill>
                  <a:srgbClr val="000000"/>
                </a:solidFill>
                <a:latin typeface="Arial"/>
                <a:ea typeface="DejaVu Sans"/>
              </a:rPr>
              <a:t>-1</a:t>
            </a:r>
            <a:r>
              <a:rPr lang="en-US" dirty="0">
                <a:solidFill>
                  <a:srgbClr val="000000"/>
                </a:solidFill>
                <a:latin typeface="Arial"/>
                <a:ea typeface="DejaVu Sans"/>
              </a:rPr>
              <a:t> start to exclude SM –like couplings</a:t>
            </a:r>
            <a:endParaRPr lang="it-IT" dirty="0">
              <a:solidFill>
                <a:srgbClr val="000000"/>
              </a:solidFill>
              <a:latin typeface="Arial"/>
              <a:ea typeface="DejaVu Sans"/>
            </a:endParaRPr>
          </a:p>
          <a:p>
            <a:endParaRPr lang="it-IT" sz="16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7" name="CustomShape 5"/>
          <p:cNvSpPr/>
          <p:nvPr/>
        </p:nvSpPr>
        <p:spPr>
          <a:xfrm>
            <a:off x="179512" y="743536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424456"/>
                </a:solidFill>
                <a:latin typeface="Arial"/>
              </a:rPr>
              <a:t>Results</a:t>
            </a:r>
            <a:endParaRPr sz="1600" dirty="0">
              <a:solidFill>
                <a:srgbClr val="424456"/>
              </a:soli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133"/>
            <a:ext cx="4680000" cy="3187241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92" y="1987133"/>
            <a:ext cx="4680000" cy="318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25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212"/>
            <a:ext cx="4691286" cy="2156281"/>
          </a:xfrm>
          <a:prstGeom prst="rect">
            <a:avLst/>
          </a:prstGeom>
        </p:spPr>
      </p:pic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01960"/>
            <a:ext cx="8229600" cy="1066800"/>
          </a:xfrm>
        </p:spPr>
        <p:txBody>
          <a:bodyPr/>
          <a:lstStyle/>
          <a:p>
            <a:r>
              <a:rPr lang="it-IT" dirty="0" err="1">
                <a:solidFill>
                  <a:srgbClr val="438086"/>
                </a:solidFill>
              </a:rPr>
              <a:t>Possible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solutions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Rettangolo 9"/>
          <p:cNvSpPr/>
          <p:nvPr/>
        </p:nvSpPr>
        <p:spPr>
          <a:xfrm>
            <a:off x="1036903" y="102710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Supersymmetry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653136"/>
            <a:ext cx="2304256" cy="1869008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1549985" y="3856847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Compositeness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6187610" y="3347700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 dimensions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791" y="3717032"/>
            <a:ext cx="1371402" cy="2400914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300463"/>
            <a:ext cx="1523986" cy="2316088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3699216"/>
            <a:ext cx="1843442" cy="239408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64" y="1308488"/>
            <a:ext cx="1940268" cy="2120512"/>
          </a:xfrm>
          <a:prstGeom prst="rect">
            <a:avLst/>
          </a:prstGeom>
        </p:spPr>
      </p:pic>
      <p:sp>
        <p:nvSpPr>
          <p:cNvPr id="19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</p:spTree>
    <p:extLst>
      <p:ext uri="{BB962C8B-B14F-4D97-AF65-F5344CB8AC3E}">
        <p14:creationId xmlns:p14="http://schemas.microsoft.com/office/powerpoint/2010/main" val="17339615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-57200" y="188640"/>
                <a:ext cx="8229600" cy="10668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57200" y="188640"/>
                <a:ext cx="8229600" cy="10668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/>
          <p:cNvSpPr txBox="1"/>
          <p:nvPr/>
        </p:nvSpPr>
        <p:spPr>
          <a:xfrm>
            <a:off x="29563" y="1255440"/>
            <a:ext cx="8935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DejaVu Sans"/>
              </a:rPr>
              <a:t>In the context of 2HDM models:</a:t>
            </a:r>
            <a:br>
              <a:rPr lang="en-US" dirty="0">
                <a:solidFill>
                  <a:srgbClr val="000000"/>
                </a:solidFill>
                <a:latin typeface="Arial"/>
                <a:ea typeface="DejaVu Sans"/>
              </a:rPr>
            </a:br>
            <a:endParaRPr lang="en-US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This</a:t>
            </a:r>
            <a:r>
              <a:rPr lang="it-IT" sz="1600" dirty="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analysis</a:t>
            </a:r>
            <a:r>
              <a:rPr lang="it-IT" sz="1600" dirty="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can probe </a:t>
            </a:r>
            <a:r>
              <a:rPr lang="it-IT" sz="1600" dirty="0" err="1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allowed</a:t>
            </a:r>
            <a:r>
              <a:rPr lang="it-IT" sz="1600" dirty="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region</a:t>
            </a:r>
            <a:r>
              <a:rPr lang="it-IT" sz="1600" dirty="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for gamma-</a:t>
            </a:r>
            <a:r>
              <a:rPr lang="it-IT" sz="1600" dirty="0" err="1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ray</a:t>
            </a:r>
            <a:r>
              <a:rPr lang="it-IT" sz="1600" dirty="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excess</a:t>
            </a:r>
            <a:endParaRPr lang="it-IT" sz="1600" dirty="0">
              <a:solidFill>
                <a:schemeClr val="tx1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It</a:t>
            </a:r>
            <a:r>
              <a:rPr lang="it-IT" sz="1600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shows a </a:t>
            </a:r>
            <a:r>
              <a:rPr lang="it-IT" sz="1600" dirty="0" err="1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nice</a:t>
            </a:r>
            <a:r>
              <a:rPr lang="it-IT" sz="1600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complementarity</a:t>
            </a:r>
            <a:r>
              <a:rPr lang="it-IT" sz="1600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with </a:t>
            </a:r>
            <a:r>
              <a:rPr lang="it-IT" sz="1600" dirty="0" err="1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bbA</a:t>
            </a:r>
            <a:r>
              <a:rPr lang="it-IT" sz="1600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search</a:t>
            </a:r>
            <a:endParaRPr lang="it-IT" sz="1600" dirty="0">
              <a:solidFill>
                <a:schemeClr val="tx1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br>
              <a:rPr lang="it-IT" dirty="0">
                <a:solidFill>
                  <a:srgbClr val="000000"/>
                </a:solidFill>
                <a:latin typeface="Arial"/>
                <a:ea typeface="DejaVu Sans"/>
              </a:rPr>
            </a:b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Little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sensitivity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in the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context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of NMSSM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models</a:t>
            </a:r>
            <a:endParaRPr lang="it-IT" dirty="0">
              <a:solidFill>
                <a:srgbClr val="000000"/>
              </a:solidFill>
              <a:latin typeface="Arial"/>
              <a:ea typeface="DejaVu Sans"/>
            </a:endParaRPr>
          </a:p>
          <a:p>
            <a:endParaRPr lang="it-IT" sz="16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7" name="CustomShape 5"/>
          <p:cNvSpPr/>
          <p:nvPr/>
        </p:nvSpPr>
        <p:spPr>
          <a:xfrm>
            <a:off x="179512" y="743536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424456"/>
                </a:solidFill>
                <a:latin typeface="Arial"/>
              </a:rPr>
              <a:t>Interpretations</a:t>
            </a:r>
            <a:endParaRPr sz="1600" dirty="0">
              <a:solidFill>
                <a:srgbClr val="424456"/>
              </a:solidFill>
            </a:endParaRPr>
          </a:p>
        </p:txBody>
      </p:sp>
      <p:graphicFrame>
        <p:nvGraphicFramePr>
          <p:cNvPr id="6" name="Ogget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204691"/>
              </p:ext>
            </p:extLst>
          </p:nvPr>
        </p:nvGraphicFramePr>
        <p:xfrm>
          <a:off x="4645563" y="3185871"/>
          <a:ext cx="3194366" cy="25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8" name="Acrobat Document" r:id="rId4" imgW="3429000" imgH="2704756" progId="AcroExch.Document.DC">
                  <p:embed/>
                </p:oleObj>
              </mc:Choice>
              <mc:Fallback>
                <p:oleObj name="Acrobat Document" r:id="rId4" imgW="3429000" imgH="2704756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45563" y="3185871"/>
                        <a:ext cx="3194366" cy="25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gget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8030703"/>
              </p:ext>
            </p:extLst>
          </p:nvPr>
        </p:nvGraphicFramePr>
        <p:xfrm>
          <a:off x="899592" y="3191172"/>
          <a:ext cx="3194366" cy="25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9" name="Acrobat Document" r:id="rId6" imgW="3429000" imgH="2704756" progId="AcroExch.Document.DC">
                  <p:embed/>
                </p:oleObj>
              </mc:Choice>
              <mc:Fallback>
                <p:oleObj name="Acrobat Document" r:id="rId6" imgW="3429000" imgH="2704756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9592" y="3191172"/>
                        <a:ext cx="3194366" cy="25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3137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01960"/>
            <a:ext cx="8229600" cy="1066800"/>
          </a:xfrm>
        </p:spPr>
        <p:txBody>
          <a:bodyPr/>
          <a:lstStyle/>
          <a:p>
            <a:r>
              <a:rPr lang="it-IT" dirty="0" err="1">
                <a:solidFill>
                  <a:srgbClr val="438086"/>
                </a:solidFill>
              </a:rPr>
              <a:t>Hunt</a:t>
            </a:r>
            <a:r>
              <a:rPr lang="it-IT" dirty="0">
                <a:solidFill>
                  <a:srgbClr val="438086"/>
                </a:solidFill>
              </a:rPr>
              <a:t> for New </a:t>
            </a:r>
            <a:r>
              <a:rPr lang="it-IT" dirty="0" err="1">
                <a:solidFill>
                  <a:srgbClr val="438086"/>
                </a:solidFill>
              </a:rPr>
              <a:t>Physics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/>
              <p:cNvSpPr txBox="1"/>
              <p:nvPr/>
            </p:nvSpPr>
            <p:spPr>
              <a:xfrm>
                <a:off x="107504" y="1340768"/>
                <a:ext cx="9371574" cy="446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this PhD thesis focusing on processes involving top quarks and Higgs bosons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Their 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special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relationship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6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6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6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makes them perfect </a:t>
                </a:r>
                <a:r>
                  <a:rPr lang="en-US" sz="1600" b="1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tools for discovery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16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6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Direct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searches: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Pair production of vector-like top partners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Anomalous four-top-quark production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Associated heavy-Higgs production with third-generation quarks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Indirect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searches:</a:t>
                </a: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Measurement of the Top-Yukawa coupling through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𝒕</m:t>
                    </m:r>
                    <m:acc>
                      <m:accPr>
                        <m:chr m:val="̅"/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production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16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600" b="1" dirty="0"/>
              </a:p>
            </p:txBody>
          </p:sp>
        </mc:Choice>
        <mc:Fallback>
          <p:sp>
            <p:nvSpPr>
              <p:cNvPr id="19" name="CasellaDiTes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340768"/>
                <a:ext cx="9371574" cy="4462760"/>
              </a:xfrm>
              <a:prstGeom prst="rect">
                <a:avLst/>
              </a:prstGeom>
              <a:blipFill>
                <a:blip r:embed="rId2"/>
                <a:stretch>
                  <a:fillRect l="-455" t="-8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</p:spTree>
    <p:extLst>
      <p:ext uri="{BB962C8B-B14F-4D97-AF65-F5344CB8AC3E}">
        <p14:creationId xmlns:p14="http://schemas.microsoft.com/office/powerpoint/2010/main" val="1305217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899592" y="908720"/>
            <a:ext cx="7344816" cy="1066800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438086"/>
                </a:solidFill>
              </a:rPr>
              <a:t>The ATLAS </a:t>
            </a:r>
            <a:r>
              <a:rPr lang="it-IT" dirty="0" err="1">
                <a:solidFill>
                  <a:srgbClr val="438086"/>
                </a:solidFill>
              </a:rPr>
              <a:t>experiment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at</a:t>
            </a:r>
            <a:r>
              <a:rPr lang="it-IT" dirty="0">
                <a:solidFill>
                  <a:srgbClr val="438086"/>
                </a:solidFill>
              </a:rPr>
              <a:t> the LHC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" t="4134" r="2247" b="3093"/>
          <a:stretch/>
        </p:blipFill>
        <p:spPr>
          <a:xfrm>
            <a:off x="1403648" y="2348880"/>
            <a:ext cx="6120680" cy="4320480"/>
          </a:xfrm>
          <a:prstGeom prst="rect">
            <a:avLst/>
          </a:prstGeom>
        </p:spPr>
      </p:pic>
      <p:sp>
        <p:nvSpPr>
          <p:cNvPr id="6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</p:spTree>
    <p:extLst>
      <p:ext uri="{BB962C8B-B14F-4D97-AF65-F5344CB8AC3E}">
        <p14:creationId xmlns:p14="http://schemas.microsoft.com/office/powerpoint/2010/main" val="28564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129952"/>
            <a:ext cx="7344816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LHC </a:t>
            </a:r>
            <a:r>
              <a:rPr lang="it-IT" dirty="0" err="1">
                <a:solidFill>
                  <a:srgbClr val="438086"/>
                </a:solidFill>
              </a:rPr>
              <a:t>at</a:t>
            </a:r>
            <a:r>
              <a:rPr lang="it-IT" dirty="0">
                <a:solidFill>
                  <a:srgbClr val="438086"/>
                </a:solidFill>
              </a:rPr>
              <a:t> CERN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8" t="13734" r="15986" b="24638"/>
          <a:stretch/>
        </p:blipFill>
        <p:spPr>
          <a:xfrm>
            <a:off x="2316603" y="1787286"/>
            <a:ext cx="5028213" cy="3289449"/>
          </a:xfrm>
          <a:prstGeom prst="rect">
            <a:avLst/>
          </a:prstGeom>
        </p:spPr>
      </p:pic>
      <p:sp>
        <p:nvSpPr>
          <p:cNvPr id="5" name="CustomShape 5"/>
          <p:cNvSpPr/>
          <p:nvPr/>
        </p:nvSpPr>
        <p:spPr>
          <a:xfrm>
            <a:off x="107504" y="692696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it-IT" sz="1600" dirty="0">
                <a:solidFill>
                  <a:srgbClr val="424456"/>
                </a:solidFill>
                <a:latin typeface="Arial"/>
              </a:rPr>
              <a:t>The Lord of the Rings  </a:t>
            </a:r>
            <a:endParaRPr sz="1400" dirty="0">
              <a:solidFill>
                <a:srgbClr val="424456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62" y="5162622"/>
            <a:ext cx="5917107" cy="1695378"/>
          </a:xfrm>
          <a:prstGeom prst="rect">
            <a:avLst/>
          </a:prstGeom>
        </p:spPr>
      </p:pic>
      <p:sp>
        <p:nvSpPr>
          <p:cNvPr id="21" name="Rettangolo 20"/>
          <p:cNvSpPr/>
          <p:nvPr/>
        </p:nvSpPr>
        <p:spPr>
          <a:xfrm>
            <a:off x="2051720" y="5434207"/>
            <a:ext cx="5630328" cy="15503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ttangolo 21"/>
          <p:cNvSpPr/>
          <p:nvPr/>
        </p:nvSpPr>
        <p:spPr>
          <a:xfrm>
            <a:off x="2051720" y="6237312"/>
            <a:ext cx="5630327" cy="144016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ttangolo 22"/>
          <p:cNvSpPr/>
          <p:nvPr/>
        </p:nvSpPr>
        <p:spPr>
          <a:xfrm>
            <a:off x="2051719" y="6597352"/>
            <a:ext cx="5630327" cy="144016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ttangolo 23"/>
          <p:cNvSpPr/>
          <p:nvPr/>
        </p:nvSpPr>
        <p:spPr>
          <a:xfrm>
            <a:off x="505854" y="1174304"/>
            <a:ext cx="80265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27 km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long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superconducting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particle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collider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located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~100 m underground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interaction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points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4 big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and 3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ones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it-IT" dirty="0"/>
          </a:p>
        </p:txBody>
      </p:sp>
      <p:sp>
        <p:nvSpPr>
          <p:cNvPr id="12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</p:spTree>
    <p:extLst>
      <p:ext uri="{BB962C8B-B14F-4D97-AF65-F5344CB8AC3E}">
        <p14:creationId xmlns:p14="http://schemas.microsoft.com/office/powerpoint/2010/main" val="3064513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144" y="3303197"/>
            <a:ext cx="4158000" cy="2987910"/>
          </a:xfrm>
          <a:prstGeom prst="rect">
            <a:avLst/>
          </a:prstGeom>
        </p:spPr>
      </p:pic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4624" y="188640"/>
            <a:ext cx="7344816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The ATLAS detector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2" name="Ogget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777343"/>
              </p:ext>
            </p:extLst>
          </p:nvPr>
        </p:nvGraphicFramePr>
        <p:xfrm>
          <a:off x="-19540" y="2996952"/>
          <a:ext cx="5599652" cy="36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" name="Acrobat Document" r:id="rId4" imgW="30003750" imgH="19288125" progId="AcroExch.Document.DC">
                  <p:embed/>
                </p:oleObj>
              </mc:Choice>
              <mc:Fallback>
                <p:oleObj name="Acrobat Document" r:id="rId4" imgW="30003750" imgH="1928812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540" y="2996952"/>
                        <a:ext cx="5599652" cy="36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ttangolo 4"/>
              <p:cNvSpPr/>
              <p:nvPr/>
            </p:nvSpPr>
            <p:spPr>
              <a:xfrm>
                <a:off x="467544" y="1196752"/>
                <a:ext cx="8178073" cy="1203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ATLAS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:r>
                  <a:rPr lang="it-IT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largest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detector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the LHC.</a:t>
                </a:r>
                <a:b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b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In 2015+2016 (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Run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2)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it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collected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36.5 fb</a:t>
                </a:r>
                <a:r>
                  <a:rPr lang="it-IT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it-IT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pp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collision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data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=13 </m:t>
                    </m:r>
                  </m:oMath>
                </a14:m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TeV</a:t>
                </a:r>
              </a:p>
              <a:p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PhD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thesis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results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</a:t>
                </a:r>
                <a:r>
                  <a:rPr lang="it-IT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summer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July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2016) </a:t>
                </a:r>
                <a:r>
                  <a:rPr lang="it-IT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dataset</a:t>
                </a:r>
                <a:r>
                  <a:rPr lang="it-IT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13.2 fb</a:t>
                </a:r>
                <a:r>
                  <a:rPr lang="it-IT" b="1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 </a:t>
                </a:r>
                <a:r>
                  <a:rPr lang="it-IT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96752"/>
                <a:ext cx="8178073" cy="1203343"/>
              </a:xfrm>
              <a:prstGeom prst="rect">
                <a:avLst/>
              </a:prstGeom>
              <a:blipFill>
                <a:blip r:embed="rId6"/>
                <a:stretch>
                  <a:fillRect l="-671" t="-2525" b="-70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ttore diritto 6"/>
          <p:cNvCxnSpPr/>
          <p:nvPr/>
        </p:nvCxnSpPr>
        <p:spPr>
          <a:xfrm flipV="1">
            <a:off x="7553144" y="4437112"/>
            <a:ext cx="0" cy="1440160"/>
          </a:xfrm>
          <a:prstGeom prst="line">
            <a:avLst/>
          </a:prstGeom>
          <a:ln w="38100">
            <a:solidFill>
              <a:srgbClr val="4380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</p:spTree>
    <p:extLst>
      <p:ext uri="{BB962C8B-B14F-4D97-AF65-F5344CB8AC3E}">
        <p14:creationId xmlns:p14="http://schemas.microsoft.com/office/powerpoint/2010/main" val="4281650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2051720" y="558010"/>
            <a:ext cx="5112568" cy="106680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Event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reconstruction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 descr="http://www.interactions.org/imagebank/images/CE0155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28800"/>
            <a:ext cx="6264696" cy="508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</p:spTree>
    <p:extLst>
      <p:ext uri="{BB962C8B-B14F-4D97-AF65-F5344CB8AC3E}">
        <p14:creationId xmlns:p14="http://schemas.microsoft.com/office/powerpoint/2010/main" val="4030813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60648"/>
            <a:ext cx="5112568" cy="106680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Leptons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43" y="1363524"/>
            <a:ext cx="3606474" cy="1799941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8"/>
          <a:stretch/>
        </p:blipFill>
        <p:spPr>
          <a:xfrm>
            <a:off x="5436096" y="692696"/>
            <a:ext cx="2339480" cy="2976451"/>
          </a:xfrm>
          <a:prstGeom prst="rect">
            <a:avLst/>
          </a:prstGeom>
        </p:spPr>
      </p:pic>
      <p:sp>
        <p:nvSpPr>
          <p:cNvPr id="7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9" name="Rettangolo 8"/>
          <p:cNvSpPr/>
          <p:nvPr/>
        </p:nvSpPr>
        <p:spPr>
          <a:xfrm>
            <a:off x="143803" y="3933056"/>
            <a:ext cx="457221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Electrons</a:t>
            </a: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Energy </a:t>
            </a:r>
            <a:r>
              <a:rPr lang="it-IT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deposit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it-IT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</a:t>
            </a:r>
            <a:r>
              <a:rPr lang="it-IT" sz="16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calorimeter</a:t>
            </a:r>
            <a:r>
              <a:rPr lang="it-IT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associated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to a </a:t>
            </a:r>
            <a:r>
              <a:rPr lang="it-IT" sz="1600" b="1" dirty="0" err="1">
                <a:solidFill>
                  <a:srgbClr val="FF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Inner Detector</a:t>
            </a:r>
          </a:p>
        </p:txBody>
      </p:sp>
      <p:sp>
        <p:nvSpPr>
          <p:cNvPr id="10" name="Rettangolo 9"/>
          <p:cNvSpPr/>
          <p:nvPr/>
        </p:nvSpPr>
        <p:spPr>
          <a:xfrm>
            <a:off x="4716016" y="3874403"/>
            <a:ext cx="446449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Muons</a:t>
            </a: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6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tracks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it-IT" sz="16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Muon</a:t>
            </a:r>
            <a:r>
              <a:rPr lang="it-IT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Spectrometer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and in the </a:t>
            </a:r>
            <a:r>
              <a:rPr lang="it-IT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Inner Detector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1219320" y="5789914"/>
                <a:ext cx="65912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Calibrated </a:t>
                </a:r>
                <a:r>
                  <a:rPr lang="it-IT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using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 events</a:t>
                </a:r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320" y="5789914"/>
                <a:ext cx="6591228" cy="369332"/>
              </a:xfrm>
              <a:prstGeom prst="rect">
                <a:avLst/>
              </a:prstGeom>
              <a:blipFill>
                <a:blip r:embed="rId4"/>
                <a:stretch>
                  <a:fillRect l="-740" t="-10000" r="-648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4283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116632"/>
            <a:ext cx="5796136" cy="106680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Jets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0928"/>
            <a:ext cx="3096344" cy="2389057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01" y="2780928"/>
            <a:ext cx="3096344" cy="2315665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395536" y="1301859"/>
            <a:ext cx="3151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Calorimeter</a:t>
            </a:r>
            <a:r>
              <a:rPr lang="it-IT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it-IT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grouped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3D clusters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according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  <a:r>
              <a:rPr lang="it-I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it-IT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r>
              <a:rPr lang="it-I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ratio</a:t>
            </a:r>
          </a:p>
        </p:txBody>
      </p:sp>
      <p:sp>
        <p:nvSpPr>
          <p:cNvPr id="6" name="Freccia a destra 5"/>
          <p:cNvSpPr/>
          <p:nvPr/>
        </p:nvSpPr>
        <p:spPr>
          <a:xfrm>
            <a:off x="3970839" y="2492896"/>
            <a:ext cx="1152128" cy="720080"/>
          </a:xfrm>
          <a:prstGeom prst="rightArrow">
            <a:avLst/>
          </a:prstGeom>
          <a:solidFill>
            <a:srgbClr val="438086"/>
          </a:solidFill>
          <a:ln>
            <a:solidFill>
              <a:srgbClr val="A1B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5940152" y="1905892"/>
                <a:ext cx="2378787" cy="6579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905892"/>
                <a:ext cx="2378787" cy="657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/>
          <p:cNvSpPr/>
          <p:nvPr/>
        </p:nvSpPr>
        <p:spPr>
          <a:xfrm>
            <a:off x="5562968" y="1301859"/>
            <a:ext cx="35810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16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jets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anti-k</a:t>
            </a:r>
            <a:r>
              <a:rPr lang="it-IT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radius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R=0.4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264931"/>
            <a:ext cx="3600400" cy="1451910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4670272" y="5575387"/>
            <a:ext cx="42664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Jet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calibration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corrects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measured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jets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to </a:t>
            </a:r>
            <a:r>
              <a:rPr lang="it-IT" sz="16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particle</a:t>
            </a:r>
            <a:r>
              <a:rPr lang="it-IT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it-IT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15" name="CustomShape 5"/>
          <p:cNvSpPr/>
          <p:nvPr/>
        </p:nvSpPr>
        <p:spPr>
          <a:xfrm>
            <a:off x="173816" y="730555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it-IT" sz="1600" dirty="0" err="1">
                <a:solidFill>
                  <a:srgbClr val="424456"/>
                </a:solidFill>
                <a:latin typeface="Arial"/>
              </a:rPr>
              <a:t>Reconstruction</a:t>
            </a:r>
            <a:endParaRPr sz="1400" dirty="0">
              <a:solidFill>
                <a:srgbClr val="4244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48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36512" y="188640"/>
            <a:ext cx="8229600" cy="1066800"/>
          </a:xfrm>
        </p:spPr>
        <p:txBody>
          <a:bodyPr/>
          <a:lstStyle/>
          <a:p>
            <a:r>
              <a:rPr lang="it-IT" dirty="0" err="1">
                <a:solidFill>
                  <a:srgbClr val="438086"/>
                </a:solidFill>
              </a:rPr>
              <a:t>Outline</a:t>
            </a:r>
            <a:endParaRPr lang="it-IT" dirty="0">
              <a:solidFill>
                <a:srgbClr val="43808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251520" y="1772816"/>
                <a:ext cx="9073008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Theoretical framework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ATLAS 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experiment</a:t>
                </a:r>
                <a:r>
                  <a:rPr lang="it-IT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lang="it-IT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LHC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Event reconstruction</a:t>
                </a:r>
                <a:endParaRPr lang="it-IT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it-IT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Searches results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New phenomena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Vector-like top quarks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production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Associated heavy Higgs production</a:t>
                </a:r>
              </a:p>
              <a:p>
                <a:pPr lvl="2"/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acc>
                      <m:accPr>
                        <m:chr m:val="̅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  <m:r>
                      <a:rPr lang="it-IT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production</a:t>
                </a: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Summary and outlook</a:t>
                </a:r>
                <a:endParaRPr lang="it-IT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772816"/>
                <a:ext cx="9073008" cy="4401205"/>
              </a:xfrm>
              <a:prstGeom prst="rect">
                <a:avLst/>
              </a:prstGeom>
              <a:blipFill>
                <a:blip r:embed="rId2"/>
                <a:stretch>
                  <a:fillRect l="-604" t="-693" b="-16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</p:spTree>
    <p:extLst>
      <p:ext uri="{BB962C8B-B14F-4D97-AF65-F5344CB8AC3E}">
        <p14:creationId xmlns:p14="http://schemas.microsoft.com/office/powerpoint/2010/main" val="3538901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116632"/>
            <a:ext cx="5796136" cy="106680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Jets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0928"/>
            <a:ext cx="3096344" cy="2389057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01" y="2780928"/>
            <a:ext cx="3096344" cy="2315665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395536" y="1301859"/>
            <a:ext cx="3151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Calorimeter</a:t>
            </a:r>
            <a:r>
              <a:rPr lang="it-IT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it-IT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grouped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3D clusters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according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  <a:r>
              <a:rPr lang="it-I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it-IT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r>
              <a:rPr lang="it-I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ratio</a:t>
            </a:r>
          </a:p>
        </p:txBody>
      </p:sp>
      <p:sp>
        <p:nvSpPr>
          <p:cNvPr id="6" name="Freccia a destra 5"/>
          <p:cNvSpPr/>
          <p:nvPr/>
        </p:nvSpPr>
        <p:spPr>
          <a:xfrm>
            <a:off x="3970839" y="2492896"/>
            <a:ext cx="1152128" cy="720080"/>
          </a:xfrm>
          <a:prstGeom prst="rightArrow">
            <a:avLst/>
          </a:prstGeom>
          <a:solidFill>
            <a:srgbClr val="438086"/>
          </a:solidFill>
          <a:ln>
            <a:solidFill>
              <a:srgbClr val="A1B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5940152" y="1905892"/>
                <a:ext cx="2378787" cy="6579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905892"/>
                <a:ext cx="2378787" cy="657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/>
          <p:cNvSpPr/>
          <p:nvPr/>
        </p:nvSpPr>
        <p:spPr>
          <a:xfrm>
            <a:off x="5562968" y="1301859"/>
            <a:ext cx="35810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16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jets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anti-k</a:t>
            </a:r>
            <a:r>
              <a:rPr lang="it-IT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radius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R=0.4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264931"/>
            <a:ext cx="3600400" cy="1451910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4670272" y="5575387"/>
            <a:ext cx="42664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Jet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calibration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corrects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measured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jets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to </a:t>
            </a:r>
            <a:r>
              <a:rPr lang="it-IT" sz="16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particle</a:t>
            </a:r>
            <a:r>
              <a:rPr lang="it-IT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it-IT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15" name="CustomShape 5"/>
          <p:cNvSpPr/>
          <p:nvPr/>
        </p:nvSpPr>
        <p:spPr>
          <a:xfrm>
            <a:off x="173816" y="730555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it-IT" sz="1600" dirty="0" err="1">
                <a:solidFill>
                  <a:srgbClr val="424456"/>
                </a:solidFill>
                <a:latin typeface="Arial"/>
              </a:rPr>
              <a:t>Reconstruction</a:t>
            </a:r>
            <a:endParaRPr sz="1400" dirty="0">
              <a:solidFill>
                <a:srgbClr val="424456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7524685" y="652981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R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Ovale 11"/>
          <p:cNvSpPr/>
          <p:nvPr/>
        </p:nvSpPr>
        <p:spPr>
          <a:xfrm>
            <a:off x="8174736" y="1574533"/>
            <a:ext cx="645736" cy="3313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nettore 2 16"/>
          <p:cNvCxnSpPr/>
          <p:nvPr/>
        </p:nvCxnSpPr>
        <p:spPr>
          <a:xfrm flipH="1" flipV="1">
            <a:off x="8174736" y="996169"/>
            <a:ext cx="267374" cy="559106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383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gget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155796"/>
              </p:ext>
            </p:extLst>
          </p:nvPr>
        </p:nvGraphicFramePr>
        <p:xfrm>
          <a:off x="99512" y="3998518"/>
          <a:ext cx="3752408" cy="289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" name="Acrobat Document" r:id="rId3" imgW="7543800" imgH="5829300" progId="AcroExch.Document.DC">
                  <p:embed/>
                </p:oleObj>
              </mc:Choice>
              <mc:Fallback>
                <p:oleObj name="Acrobat Document" r:id="rId3" imgW="7543800" imgH="58293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512" y="3998518"/>
                        <a:ext cx="3752408" cy="289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8"/>
          <a:stretch/>
        </p:blipFill>
        <p:spPr>
          <a:xfrm>
            <a:off x="128225" y="2000399"/>
            <a:ext cx="6027951" cy="1428601"/>
          </a:xfrm>
          <a:prstGeom prst="rect">
            <a:avLst/>
          </a:prstGeom>
        </p:spPr>
      </p:pic>
      <p:sp>
        <p:nvSpPr>
          <p:cNvPr id="31" name="Rettangolo 30"/>
          <p:cNvSpPr/>
          <p:nvPr/>
        </p:nvSpPr>
        <p:spPr>
          <a:xfrm>
            <a:off x="99512" y="4293096"/>
            <a:ext cx="3824416" cy="2467673"/>
          </a:xfrm>
          <a:prstGeom prst="rect">
            <a:avLst/>
          </a:prstGeom>
          <a:noFill/>
          <a:ln w="38100" cmpd="dbl">
            <a:solidFill>
              <a:srgbClr val="0057D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129952"/>
            <a:ext cx="5112568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Small-</a:t>
            </a:r>
            <a:r>
              <a:rPr lang="it-IT" i="1" dirty="0">
                <a:solidFill>
                  <a:srgbClr val="438086"/>
                </a:solidFill>
              </a:rPr>
              <a:t>R </a:t>
            </a:r>
            <a:r>
              <a:rPr lang="it-IT" dirty="0" err="1">
                <a:solidFill>
                  <a:srgbClr val="438086"/>
                </a:solidFill>
              </a:rPr>
              <a:t>jets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graphicFrame>
        <p:nvGraphicFramePr>
          <p:cNvPr id="10" name="Ogget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119524"/>
              </p:ext>
            </p:extLst>
          </p:nvPr>
        </p:nvGraphicFramePr>
        <p:xfrm>
          <a:off x="6120004" y="682391"/>
          <a:ext cx="2772476" cy="260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" name="Acrobat Document" r:id="rId6" imgW="5400453" imgH="5076776" progId="AcroExch.Document.DC">
                  <p:embed/>
                </p:oleObj>
              </mc:Choice>
              <mc:Fallback>
                <p:oleObj name="Acrobat Document" r:id="rId6" imgW="5400453" imgH="5076776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20004" y="682391"/>
                        <a:ext cx="2772476" cy="260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magin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434420"/>
            <a:ext cx="3297210" cy="2239238"/>
          </a:xfrm>
          <a:prstGeom prst="rect">
            <a:avLst/>
          </a:prstGeom>
        </p:spPr>
      </p:pic>
      <p:grpSp>
        <p:nvGrpSpPr>
          <p:cNvPr id="30" name="Gruppo 29"/>
          <p:cNvGrpSpPr/>
          <p:nvPr/>
        </p:nvGrpSpPr>
        <p:grpSpPr>
          <a:xfrm>
            <a:off x="6041920" y="682392"/>
            <a:ext cx="2894816" cy="2674600"/>
            <a:chOff x="179512" y="4554849"/>
            <a:chExt cx="2376772" cy="2186519"/>
          </a:xfrm>
        </p:grpSpPr>
        <p:grpSp>
          <p:nvGrpSpPr>
            <p:cNvPr id="29" name="Gruppo 28"/>
            <p:cNvGrpSpPr/>
            <p:nvPr/>
          </p:nvGrpSpPr>
          <p:grpSpPr>
            <a:xfrm>
              <a:off x="179512" y="4554849"/>
              <a:ext cx="2376772" cy="2186519"/>
              <a:chOff x="179512" y="4554849"/>
              <a:chExt cx="2376772" cy="2186519"/>
            </a:xfrm>
          </p:grpSpPr>
          <p:cxnSp>
            <p:nvCxnSpPr>
              <p:cNvPr id="14" name="Connettore diritto 13"/>
              <p:cNvCxnSpPr/>
              <p:nvPr/>
            </p:nvCxnSpPr>
            <p:spPr>
              <a:xfrm flipH="1">
                <a:off x="179512" y="4554849"/>
                <a:ext cx="2376772" cy="0"/>
              </a:xfrm>
              <a:prstGeom prst="line">
                <a:avLst/>
              </a:prstGeom>
              <a:ln w="38100" cmpd="dbl">
                <a:solidFill>
                  <a:srgbClr val="E398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ttore diritto 15"/>
              <p:cNvCxnSpPr/>
              <p:nvPr/>
            </p:nvCxnSpPr>
            <p:spPr>
              <a:xfrm>
                <a:off x="179512" y="4554849"/>
                <a:ext cx="0" cy="2186519"/>
              </a:xfrm>
              <a:prstGeom prst="line">
                <a:avLst/>
              </a:prstGeom>
              <a:ln w="38100" cmpd="dbl">
                <a:solidFill>
                  <a:srgbClr val="E398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ttore diritto 22"/>
              <p:cNvCxnSpPr/>
              <p:nvPr/>
            </p:nvCxnSpPr>
            <p:spPr>
              <a:xfrm>
                <a:off x="179512" y="6741368"/>
                <a:ext cx="2376772" cy="0"/>
              </a:xfrm>
              <a:prstGeom prst="line">
                <a:avLst/>
              </a:prstGeom>
              <a:ln w="38100" cmpd="dbl">
                <a:solidFill>
                  <a:srgbClr val="C465D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Connettore diritto 26"/>
            <p:cNvCxnSpPr/>
            <p:nvPr/>
          </p:nvCxnSpPr>
          <p:spPr>
            <a:xfrm>
              <a:off x="2556284" y="4554849"/>
              <a:ext cx="0" cy="2186518"/>
            </a:xfrm>
            <a:prstGeom prst="line">
              <a:avLst/>
            </a:prstGeom>
            <a:ln w="38100" cmpd="dbl">
              <a:solidFill>
                <a:srgbClr val="C465D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ttangolo 31"/>
          <p:cNvSpPr/>
          <p:nvPr/>
        </p:nvSpPr>
        <p:spPr>
          <a:xfrm>
            <a:off x="5652120" y="4293096"/>
            <a:ext cx="3456384" cy="2448272"/>
          </a:xfrm>
          <a:prstGeom prst="rect">
            <a:avLst/>
          </a:prstGeom>
          <a:noFill/>
          <a:ln w="38100" cmpd="dbl">
            <a:solidFill>
              <a:srgbClr val="D1215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Connettore diritto 38"/>
          <p:cNvCxnSpPr/>
          <p:nvPr/>
        </p:nvCxnSpPr>
        <p:spPr>
          <a:xfrm flipV="1">
            <a:off x="3851920" y="1772816"/>
            <a:ext cx="1512168" cy="360040"/>
          </a:xfrm>
          <a:prstGeom prst="line">
            <a:avLst/>
          </a:prstGeom>
          <a:ln w="28575">
            <a:solidFill>
              <a:srgbClr val="E39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/>
          <p:cNvCxnSpPr/>
          <p:nvPr/>
        </p:nvCxnSpPr>
        <p:spPr>
          <a:xfrm flipV="1">
            <a:off x="5112568" y="1772816"/>
            <a:ext cx="251520" cy="360040"/>
          </a:xfrm>
          <a:prstGeom prst="line">
            <a:avLst/>
          </a:prstGeom>
          <a:ln w="28575">
            <a:solidFill>
              <a:srgbClr val="C465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/>
          <p:cNvCxnSpPr/>
          <p:nvPr/>
        </p:nvCxnSpPr>
        <p:spPr>
          <a:xfrm flipV="1">
            <a:off x="5364088" y="1628800"/>
            <a:ext cx="599749" cy="144016"/>
          </a:xfrm>
          <a:prstGeom prst="straightConnector1">
            <a:avLst/>
          </a:prstGeom>
          <a:ln w="28575">
            <a:gradFill flip="none" rotWithShape="1">
              <a:gsLst>
                <a:gs pos="14000">
                  <a:srgbClr val="E39800"/>
                </a:gs>
                <a:gs pos="77000">
                  <a:srgbClr val="C465DC"/>
                </a:gs>
              </a:gsLst>
              <a:lin ang="0" scaled="1"/>
              <a:tileRect/>
            </a:gra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/>
          <p:cNvCxnSpPr/>
          <p:nvPr/>
        </p:nvCxnSpPr>
        <p:spPr>
          <a:xfrm>
            <a:off x="4860032" y="3288616"/>
            <a:ext cx="936104" cy="932472"/>
          </a:xfrm>
          <a:prstGeom prst="straightConnector1">
            <a:avLst/>
          </a:prstGeom>
          <a:ln w="28575">
            <a:solidFill>
              <a:srgbClr val="D1215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/>
          <p:cNvCxnSpPr/>
          <p:nvPr/>
        </p:nvCxnSpPr>
        <p:spPr>
          <a:xfrm>
            <a:off x="2123728" y="3356991"/>
            <a:ext cx="144016" cy="864097"/>
          </a:xfrm>
          <a:prstGeom prst="straightConnector1">
            <a:avLst/>
          </a:prstGeom>
          <a:ln w="28575">
            <a:solidFill>
              <a:srgbClr val="0057D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stomShape 5"/>
          <p:cNvSpPr/>
          <p:nvPr/>
        </p:nvSpPr>
        <p:spPr>
          <a:xfrm>
            <a:off x="173816" y="730555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it-IT" sz="1600" dirty="0" err="1">
                <a:solidFill>
                  <a:srgbClr val="424456"/>
                </a:solidFill>
                <a:latin typeface="Arial"/>
              </a:rPr>
              <a:t>Calibration</a:t>
            </a:r>
            <a:endParaRPr sz="1400" dirty="0">
              <a:solidFill>
                <a:srgbClr val="424456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128225" y="2564904"/>
            <a:ext cx="5667911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/>
          <p:cNvSpPr/>
          <p:nvPr/>
        </p:nvSpPr>
        <p:spPr>
          <a:xfrm>
            <a:off x="6624320" y="836711"/>
            <a:ext cx="828000" cy="160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220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116632"/>
            <a:ext cx="5112568" cy="1066800"/>
          </a:xfrm>
        </p:spPr>
        <p:txBody>
          <a:bodyPr>
            <a:normAutofit/>
          </a:bodyPr>
          <a:lstStyle/>
          <a:p>
            <a:r>
              <a:rPr lang="it-IT" i="1" dirty="0">
                <a:solidFill>
                  <a:srgbClr val="438086"/>
                </a:solidFill>
              </a:rPr>
              <a:t>b</a:t>
            </a:r>
            <a:r>
              <a:rPr lang="it-IT" dirty="0">
                <a:solidFill>
                  <a:srgbClr val="438086"/>
                </a:solidFill>
              </a:rPr>
              <a:t>-</a:t>
            </a:r>
            <a:r>
              <a:rPr lang="it-IT" dirty="0" err="1">
                <a:solidFill>
                  <a:srgbClr val="438086"/>
                </a:solidFill>
              </a:rPr>
              <a:t>jets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6" name="CustomShape 5"/>
          <p:cNvSpPr/>
          <p:nvPr/>
        </p:nvSpPr>
        <p:spPr>
          <a:xfrm>
            <a:off x="173816" y="743536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it-IT" sz="1600" dirty="0" err="1">
                <a:solidFill>
                  <a:srgbClr val="424456"/>
                </a:solidFill>
                <a:latin typeface="Arial"/>
              </a:rPr>
              <a:t>Identification</a:t>
            </a:r>
            <a:r>
              <a:rPr lang="it-IT" sz="1600" dirty="0">
                <a:solidFill>
                  <a:srgbClr val="424456"/>
                </a:solidFill>
                <a:latin typeface="Arial"/>
              </a:rPr>
              <a:t> and </a:t>
            </a:r>
            <a:r>
              <a:rPr lang="it-IT" sz="1600" dirty="0" err="1">
                <a:solidFill>
                  <a:srgbClr val="424456"/>
                </a:solidFill>
                <a:latin typeface="Arial"/>
              </a:rPr>
              <a:t>calibration</a:t>
            </a:r>
            <a:endParaRPr sz="1400" dirty="0">
              <a:solidFill>
                <a:srgbClr val="424456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709" y="610951"/>
            <a:ext cx="2481216" cy="2290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173816" y="1441376"/>
                <a:ext cx="5190272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Jets from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hadronisation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b-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hadrons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can be </a:t>
                </a:r>
                <a:r>
                  <a:rPr lang="it-IT" sz="1600" dirty="0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identified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hadrons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it-IT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it-IT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ps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)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travel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few</a:t>
                </a:r>
                <a:r>
                  <a:rPr lang="it-IT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millimiters</a:t>
                </a:r>
                <a:r>
                  <a:rPr lang="it-IT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in the detector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before</a:t>
                </a:r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decaying</a:t>
                </a:r>
                <a:endParaRPr lang="it-IT" sz="1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16" y="1441376"/>
                <a:ext cx="5190272" cy="769441"/>
              </a:xfrm>
              <a:prstGeom prst="rect">
                <a:avLst/>
              </a:prstGeom>
              <a:blipFill>
                <a:blip r:embed="rId3"/>
                <a:stretch>
                  <a:fillRect l="-705" t="-2362" b="-70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20" y="2265314"/>
            <a:ext cx="3269580" cy="283120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3700162" y="2997438"/>
            <a:ext cx="513417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MV2c10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multivariate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technique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(BDT)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combines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Track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impact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parameter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Secondary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vertex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hadron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decay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chain</a:t>
            </a:r>
            <a:b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70%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, light (charm)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rejection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of 380 (12):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~2.5 </a:t>
            </a:r>
            <a:r>
              <a:rPr lang="it-IT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light and charm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rejection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respect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Run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it-IT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pixel </a:t>
            </a:r>
            <a:r>
              <a:rPr lang="it-IT" sz="1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r>
              <a:rPr lang="it-IT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(IBL)</a:t>
            </a:r>
          </a:p>
          <a:p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395536" y="5367515"/>
                <a:ext cx="513417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Calibration: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i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it-IT" sz="16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it-IT" sz="1600" dirty="0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jets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likelihood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fit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dileptonic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events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i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it-IT" sz="16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it-IT" sz="1600" dirty="0" err="1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jets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∗+</m:t>
                        </m:r>
                      </m:sup>
                    </m:sSup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decay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light-</a:t>
                </a:r>
                <a:r>
                  <a:rPr lang="it-IT" sz="1600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jets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tracks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negative impact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parameter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decay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lenght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significance</a:t>
                </a:r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367515"/>
                <a:ext cx="5134172" cy="1323439"/>
              </a:xfrm>
              <a:prstGeom prst="rect">
                <a:avLst/>
              </a:prstGeom>
              <a:blipFill>
                <a:blip r:embed="rId5"/>
                <a:stretch>
                  <a:fillRect l="-713" t="-1376" b="-4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91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129952"/>
            <a:ext cx="5112568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Large-</a:t>
            </a:r>
            <a:r>
              <a:rPr lang="it-IT" i="1" dirty="0">
                <a:solidFill>
                  <a:srgbClr val="438086"/>
                </a:solidFill>
              </a:rPr>
              <a:t>R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jets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tangolo 5"/>
              <p:cNvSpPr/>
              <p:nvPr/>
            </p:nvSpPr>
            <p:spPr>
              <a:xfrm>
                <a:off x="179512" y="1039630"/>
                <a:ext cx="882190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Hadronically-decaying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heavy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particles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 be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reconstructed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single large-</a:t>
                </a:r>
                <a:r>
                  <a:rPr lang="it-IT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jets</a:t>
                </a:r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039630"/>
                <a:ext cx="8821908" cy="338554"/>
              </a:xfrm>
              <a:prstGeom prst="rect">
                <a:avLst/>
              </a:prstGeom>
              <a:blipFill>
                <a:blip r:embed="rId2"/>
                <a:stretch>
                  <a:fillRect l="-345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345" y="1378184"/>
            <a:ext cx="2951005" cy="2607251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0" y="1517652"/>
            <a:ext cx="4392488" cy="1906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1907704" y="2559234"/>
                <a:ext cx="1062599" cy="6594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2559234"/>
                <a:ext cx="1062599" cy="6594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/>
          <p:cNvSpPr/>
          <p:nvPr/>
        </p:nvSpPr>
        <p:spPr>
          <a:xfrm>
            <a:off x="3638" y="4543513"/>
            <a:ext cx="62245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these analyses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reclustering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large-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jets </a:t>
            </a: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 from small-</a:t>
            </a:r>
            <a:r>
              <a:rPr lang="en-US" sz="16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jets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trimmed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calibration and uncertainties 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inherited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from small-R jets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comparable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performance to standard large-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jets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985435"/>
            <a:ext cx="3062655" cy="2725002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37757" y="3728443"/>
            <a:ext cx="5720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R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jets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anti-k</a:t>
            </a:r>
            <a:r>
              <a:rPr lang="it-IT" baseline="-25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radius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R=1.0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6660232" y="4104432"/>
            <a:ext cx="1332056" cy="219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ttore diritto 13"/>
          <p:cNvCxnSpPr/>
          <p:nvPr/>
        </p:nvCxnSpPr>
        <p:spPr>
          <a:xfrm>
            <a:off x="6444208" y="2636912"/>
            <a:ext cx="2160240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/>
          <p:cNvCxnSpPr/>
          <p:nvPr/>
        </p:nvCxnSpPr>
        <p:spPr>
          <a:xfrm flipV="1">
            <a:off x="6948264" y="1772816"/>
            <a:ext cx="0" cy="185763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562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72008" y="338344"/>
                <a:ext cx="7308304" cy="1066800"/>
              </a:xfrm>
            </p:spPr>
            <p:txBody>
              <a:bodyPr>
                <a:normAutofit fontScale="90000"/>
              </a:bodyPr>
              <a:lstStyle/>
              <a:p>
                <a:r>
                  <a:rPr lang="it-IT" dirty="0">
                    <a:solidFill>
                      <a:srgbClr val="438086"/>
                    </a:solidFill>
                  </a:rPr>
                  <a:t>Missing </a:t>
                </a:r>
                <a:r>
                  <a:rPr lang="it-IT" dirty="0" err="1">
                    <a:solidFill>
                      <a:srgbClr val="438086"/>
                    </a:solidFill>
                  </a:rPr>
                  <a:t>transverse</a:t>
                </a:r>
                <a:r>
                  <a:rPr lang="it-IT" dirty="0">
                    <a:solidFill>
                      <a:srgbClr val="438086"/>
                    </a:solidFill>
                  </a:rPr>
                  <a:t> </a:t>
                </a:r>
                <a:r>
                  <a:rPr lang="it-IT" dirty="0" err="1">
                    <a:solidFill>
                      <a:srgbClr val="438086"/>
                    </a:solidFill>
                  </a:rPr>
                  <a:t>energy</a:t>
                </a:r>
                <a:r>
                  <a:rPr lang="it-IT" dirty="0">
                    <a:solidFill>
                      <a:srgbClr val="438086"/>
                    </a:solidFill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it-IT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008" y="338344"/>
                <a:ext cx="7308304" cy="1066800"/>
              </a:xfrm>
              <a:blipFill>
                <a:blip r:embed="rId2"/>
                <a:stretch>
                  <a:fillRect l="-2752"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grpSp>
        <p:nvGrpSpPr>
          <p:cNvPr id="19" name="Gruppo 18"/>
          <p:cNvGrpSpPr/>
          <p:nvPr/>
        </p:nvGrpSpPr>
        <p:grpSpPr>
          <a:xfrm>
            <a:off x="-36512" y="1709221"/>
            <a:ext cx="4050777" cy="3591987"/>
            <a:chOff x="-10217" y="1916832"/>
            <a:chExt cx="4050777" cy="3591987"/>
          </a:xfrm>
        </p:grpSpPr>
        <p:pic>
          <p:nvPicPr>
            <p:cNvPr id="2" name="Immagin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18098" y="2286358"/>
              <a:ext cx="3591987" cy="2852936"/>
            </a:xfrm>
            <a:prstGeom prst="rect">
              <a:avLst/>
            </a:prstGeom>
          </p:spPr>
        </p:pic>
        <p:cxnSp>
          <p:nvCxnSpPr>
            <p:cNvPr id="6" name="Connettore 2 5"/>
            <p:cNvCxnSpPr>
              <a:stCxn id="15" idx="3"/>
            </p:cNvCxnSpPr>
            <p:nvPr/>
          </p:nvCxnSpPr>
          <p:spPr>
            <a:xfrm flipV="1">
              <a:off x="849314" y="2492896"/>
              <a:ext cx="842366" cy="494184"/>
            </a:xfrm>
            <a:prstGeom prst="straightConnector1">
              <a:avLst/>
            </a:prstGeom>
            <a:ln w="38100">
              <a:solidFill>
                <a:srgbClr val="02CB0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2 8"/>
            <p:cNvCxnSpPr/>
            <p:nvPr/>
          </p:nvCxnSpPr>
          <p:spPr>
            <a:xfrm flipV="1">
              <a:off x="683568" y="2276872"/>
              <a:ext cx="2160240" cy="12961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/>
            <p:cNvCxnSpPr/>
            <p:nvPr/>
          </p:nvCxnSpPr>
          <p:spPr>
            <a:xfrm flipV="1">
              <a:off x="683568" y="4444744"/>
              <a:ext cx="1800200" cy="496424"/>
            </a:xfrm>
            <a:prstGeom prst="straightConnector1">
              <a:avLst/>
            </a:prstGeom>
            <a:ln w="38100">
              <a:solidFill>
                <a:srgbClr val="E8C4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ttangolo 14"/>
            <p:cNvSpPr/>
            <p:nvPr/>
          </p:nvSpPr>
          <p:spPr>
            <a:xfrm>
              <a:off x="-10217" y="2833191"/>
              <a:ext cx="8595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 dirty="0">
                  <a:latin typeface="Arial" panose="020B0604020202020204" pitchFamily="34" charset="0"/>
                  <a:cs typeface="Arial" panose="020B0604020202020204" pitchFamily="34" charset="0"/>
                </a:rPr>
                <a:t>Electron</a:t>
              </a:r>
              <a:endParaRPr lang="en-GB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91573" y="3543398"/>
              <a:ext cx="6559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Muon</a:t>
              </a:r>
              <a:endParaRPr lang="en-GB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ttangolo 17"/>
                <p:cNvSpPr/>
                <p:nvPr/>
              </p:nvSpPr>
              <p:spPr>
                <a:xfrm>
                  <a:off x="130044" y="4847174"/>
                  <a:ext cx="653832" cy="3195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oMath>
                    </m:oMathPara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18" name="Rettangolo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044" y="4847174"/>
                  <a:ext cx="653832" cy="31951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ttangolo 13"/>
          <p:cNvSpPr/>
          <p:nvPr/>
        </p:nvSpPr>
        <p:spPr>
          <a:xfrm>
            <a:off x="4062873" y="1805915"/>
            <a:ext cx="51431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ATLAS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not sensitive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weakly-interacting particles: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create a 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momentum imbalance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the beam transverse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19"/>
              <p:cNvSpPr/>
              <p:nvPr/>
            </p:nvSpPr>
            <p:spPr>
              <a:xfrm>
                <a:off x="4067944" y="3071862"/>
                <a:ext cx="5143196" cy="1090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reconstruction based on 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two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terms: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Hard term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all reconstructed objects (leptons, jets)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Soft term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tracks not associated to any of the reconstructed objects</a:t>
                </a:r>
              </a:p>
            </p:txBody>
          </p:sp>
        </mc:Choice>
        <mc:Fallback xmlns="">
          <p:sp>
            <p:nvSpPr>
              <p:cNvPr id="20" name="Rettango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3071862"/>
                <a:ext cx="5143196" cy="1090683"/>
              </a:xfrm>
              <a:prstGeom prst="rect">
                <a:avLst/>
              </a:prstGeom>
              <a:blipFill>
                <a:blip r:embed="rId5"/>
                <a:stretch>
                  <a:fillRect l="-474" b="-6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4860032" y="4509120"/>
                <a:ext cx="3016274" cy="1023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𝑚𝑖𝑠𝑠</m:t>
                          </m:r>
                        </m:sup>
                      </m:sSub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groupChr>
                            </m:e>
                            <m:lim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h𝑎𝑟𝑑</m:t>
                              </m:r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𝑡𝑒𝑟𝑚</m:t>
                              </m:r>
                            </m:lim>
                          </m:limLow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limLow>
                            <m:limLow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groupChr>
                            </m:e>
                            <m:lim>
                              <m:r>
                                <a:rPr lang="en-US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𝑠𝑜𝑓𝑡</m:t>
                              </m:r>
                              <m:r>
                                <a:rPr lang="en-US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𝑡𝑒𝑟𝑚</m:t>
                              </m:r>
                            </m:lim>
                          </m:limLow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09120"/>
                <a:ext cx="3016274" cy="10238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/>
              <p:cNvSpPr/>
              <p:nvPr/>
            </p:nvSpPr>
            <p:spPr>
              <a:xfrm>
                <a:off x="1442666" y="5892270"/>
                <a:ext cx="5505597" cy="352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calibrated using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</m:sup>
                    </m:sSup>
                    <m:r>
                      <m:rPr>
                        <m:sty m:val="p"/>
                      </m:rPr>
                      <a:rPr lang="el-G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events</a:t>
                </a:r>
              </a:p>
            </p:txBody>
          </p:sp>
        </mc:Choice>
        <mc:Fallback xmlns="">
          <p:sp>
            <p:nvSpPr>
              <p:cNvPr id="21" name="Rettango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666" y="5892270"/>
                <a:ext cx="5505597" cy="352019"/>
              </a:xfrm>
              <a:prstGeom prst="rect">
                <a:avLst/>
              </a:prstGeom>
              <a:blipFill>
                <a:blip r:embed="rId7"/>
                <a:stretch>
                  <a:fillRect b="-245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432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269776" y="2924944"/>
                <a:ext cx="8748464" cy="1066800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it-IT" dirty="0">
                    <a:solidFill>
                      <a:srgbClr val="438086"/>
                    </a:solidFill>
                  </a:rPr>
                  <a:t>Search for new </a:t>
                </a:r>
                <a:r>
                  <a:rPr lang="it-IT" dirty="0" err="1">
                    <a:solidFill>
                      <a:srgbClr val="438086"/>
                    </a:solidFill>
                  </a:rPr>
                  <a:t>phenomena</a:t>
                </a:r>
                <a:r>
                  <a:rPr lang="it-IT" dirty="0">
                    <a:solidFill>
                      <a:srgbClr val="438086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 </a:t>
                </a:r>
                <a:r>
                  <a:rPr lang="it-IT" dirty="0" err="1">
                    <a:solidFill>
                      <a:srgbClr val="438086"/>
                    </a:solidFill>
                  </a:rPr>
                  <a:t>final</a:t>
                </a:r>
                <a:r>
                  <a:rPr lang="it-IT" dirty="0">
                    <a:solidFill>
                      <a:srgbClr val="438086"/>
                    </a:solidFill>
                  </a:rPr>
                  <a:t> </a:t>
                </a:r>
                <a:r>
                  <a:rPr lang="it-IT" dirty="0" err="1">
                    <a:solidFill>
                      <a:srgbClr val="438086"/>
                    </a:solidFill>
                  </a:rPr>
                  <a:t>states</a:t>
                </a:r>
                <a:r>
                  <a:rPr lang="it-IT" dirty="0">
                    <a:solidFill>
                      <a:srgbClr val="438086"/>
                    </a:solidFill>
                  </a:rPr>
                  <a:t> with </a:t>
                </a:r>
                <a:r>
                  <a:rPr lang="it-IT" dirty="0" err="1">
                    <a:solidFill>
                      <a:srgbClr val="438086"/>
                    </a:solidFill>
                  </a:rPr>
                  <a:t>additional</a:t>
                </a:r>
                <a:r>
                  <a:rPr lang="it-IT" dirty="0">
                    <a:solidFill>
                      <a:srgbClr val="438086"/>
                    </a:solidFill>
                  </a:rPr>
                  <a:t> </a:t>
                </a:r>
                <a:r>
                  <a:rPr lang="it-IT" dirty="0" err="1">
                    <a:solidFill>
                      <a:srgbClr val="438086"/>
                    </a:solidFill>
                  </a:rPr>
                  <a:t>heavy</a:t>
                </a:r>
                <a:r>
                  <a:rPr lang="it-IT" dirty="0">
                    <a:solidFill>
                      <a:srgbClr val="438086"/>
                    </a:solidFill>
                  </a:rPr>
                  <a:t> </a:t>
                </a:r>
                <a:r>
                  <a:rPr lang="it-IT" dirty="0" err="1">
                    <a:solidFill>
                      <a:srgbClr val="438086"/>
                    </a:solidFill>
                  </a:rPr>
                  <a:t>flavour</a:t>
                </a:r>
                <a:r>
                  <a:rPr lang="it-IT" dirty="0">
                    <a:solidFill>
                      <a:srgbClr val="438086"/>
                    </a:solidFill>
                  </a:rPr>
                  <a:t> </a:t>
                </a:r>
                <a:r>
                  <a:rPr lang="it-IT" dirty="0" err="1">
                    <a:solidFill>
                      <a:srgbClr val="438086"/>
                    </a:solidFill>
                  </a:rPr>
                  <a:t>jets</a:t>
                </a:r>
                <a:r>
                  <a:rPr lang="it-IT" dirty="0">
                    <a:solidFill>
                      <a:srgbClr val="43808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9776" y="2924944"/>
                <a:ext cx="8748464" cy="1066800"/>
              </a:xfrm>
              <a:blipFill>
                <a:blip r:embed="rId2"/>
                <a:stretch>
                  <a:fillRect l="-697" t="-15429" r="-1115" b="-32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</p:spTree>
    <p:extLst>
      <p:ext uri="{BB962C8B-B14F-4D97-AF65-F5344CB8AC3E}">
        <p14:creationId xmlns:p14="http://schemas.microsoft.com/office/powerpoint/2010/main" val="687776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683568" y="2060848"/>
                <a:ext cx="8100392" cy="3371056"/>
              </a:xfrm>
            </p:spPr>
            <p:txBody>
              <a:bodyPr>
                <a:normAutofit fontScale="90000"/>
              </a:bodyPr>
              <a:lstStyle/>
              <a:p>
                <a:r>
                  <a:rPr lang="it-IT" dirty="0">
                    <a:solidFill>
                      <a:srgbClr val="438086"/>
                    </a:solidFill>
                  </a:rPr>
                  <a:t>Search for:</a:t>
                </a:r>
                <a:br>
                  <a:rPr lang="it-IT" dirty="0">
                    <a:solidFill>
                      <a:srgbClr val="438086"/>
                    </a:solidFill>
                  </a:rPr>
                </a:br>
                <a:r>
                  <a:rPr lang="it-IT" sz="3600" dirty="0">
                    <a:solidFill>
                      <a:srgbClr val="438086"/>
                    </a:solidFill>
                  </a:rPr>
                  <a:t>- </a:t>
                </a:r>
                <a:r>
                  <a:rPr lang="it-IT" sz="3600" u="sng" dirty="0" err="1">
                    <a:solidFill>
                      <a:srgbClr val="438086"/>
                    </a:solidFill>
                  </a:rPr>
                  <a:t>Vector-like</a:t>
                </a:r>
                <a:r>
                  <a:rPr lang="it-IT" sz="3600" u="sng" dirty="0">
                    <a:solidFill>
                      <a:srgbClr val="438086"/>
                    </a:solidFill>
                  </a:rPr>
                  <a:t> top </a:t>
                </a:r>
                <a:r>
                  <a:rPr lang="it-IT" sz="3600" u="sng" dirty="0" err="1">
                    <a:solidFill>
                      <a:srgbClr val="438086"/>
                    </a:solidFill>
                  </a:rPr>
                  <a:t>quarks</a:t>
                </a:r>
                <a:r>
                  <a:rPr lang="it-IT" sz="3600" u="sng" dirty="0">
                    <a:solidFill>
                      <a:srgbClr val="438086"/>
                    </a:solidFill>
                  </a:rPr>
                  <a:t> </a:t>
                </a:r>
                <a:br>
                  <a:rPr lang="it-IT" sz="3600" dirty="0">
                    <a:solidFill>
                      <a:srgbClr val="438086"/>
                    </a:solidFill>
                  </a:rPr>
                </a:br>
                <a:r>
                  <a:rPr lang="it-IT" sz="3600" dirty="0">
                    <a:solidFill>
                      <a:srgbClr val="438086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360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3600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360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sz="3600" dirty="0">
                    <a:solidFill>
                      <a:srgbClr val="438086"/>
                    </a:solidFill>
                  </a:rPr>
                  <a:t> production</a:t>
                </a:r>
                <a:br>
                  <a:rPr lang="it-IT" sz="3600" dirty="0">
                    <a:solidFill>
                      <a:srgbClr val="438086"/>
                    </a:solidFill>
                  </a:rPr>
                </a:br>
                <a:r>
                  <a:rPr lang="it-IT" sz="3600" dirty="0">
                    <a:solidFill>
                      <a:srgbClr val="438086"/>
                    </a:solidFill>
                  </a:rPr>
                  <a:t>- </a:t>
                </a:r>
                <a:r>
                  <a:rPr lang="it-IT" sz="3600" dirty="0" err="1">
                    <a:solidFill>
                      <a:srgbClr val="438086"/>
                    </a:solidFill>
                  </a:rPr>
                  <a:t>Associated</a:t>
                </a:r>
                <a:r>
                  <a:rPr lang="it-IT" sz="3600" dirty="0">
                    <a:solidFill>
                      <a:srgbClr val="438086"/>
                    </a:solidFill>
                  </a:rPr>
                  <a:t> </a:t>
                </a:r>
                <a:r>
                  <a:rPr lang="it-IT" sz="3600" dirty="0" err="1">
                    <a:solidFill>
                      <a:srgbClr val="438086"/>
                    </a:solidFill>
                  </a:rPr>
                  <a:t>heavy-Higgs</a:t>
                </a:r>
                <a:r>
                  <a:rPr lang="it-IT" sz="3600" dirty="0">
                    <a:solidFill>
                      <a:srgbClr val="438086"/>
                    </a:solidFill>
                  </a:rPr>
                  <a:t> production</a:t>
                </a:r>
                <a:br>
                  <a:rPr lang="it-IT" dirty="0">
                    <a:solidFill>
                      <a:srgbClr val="438086"/>
                    </a:solidFill>
                  </a:rPr>
                </a:br>
                <a:br>
                  <a:rPr lang="it-IT" dirty="0">
                    <a:solidFill>
                      <a:srgbClr val="438086"/>
                    </a:solidFill>
                  </a:rPr>
                </a:br>
                <a:r>
                  <a:rPr lang="it-IT" dirty="0">
                    <a:solidFill>
                      <a:srgbClr val="438086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4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3568" y="2060848"/>
                <a:ext cx="8100392" cy="3371056"/>
              </a:xfrm>
              <a:blipFill>
                <a:blip r:embed="rId2"/>
                <a:stretch>
                  <a:fillRect l="-2483" t="-5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221088"/>
            <a:ext cx="2525266" cy="252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51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Vector-like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quarks</a:t>
            </a:r>
            <a:r>
              <a:rPr lang="it-IT" dirty="0">
                <a:solidFill>
                  <a:srgbClr val="438086"/>
                </a:solidFill>
              </a:rPr>
              <a:t> (VLQ)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/>
              <p:cNvSpPr/>
              <p:nvPr/>
            </p:nvSpPr>
            <p:spPr>
              <a:xfrm>
                <a:off x="35496" y="1268760"/>
                <a:ext cx="8568952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VLQs are present in many BSM models (Extra dimensions, Compositeness, …):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Solve the hierarchy problem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stabilizing the Higgs boson mass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Left- and right- components </a:t>
                </a:r>
                <a:r>
                  <a:rPr lang="en-US" sz="16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transform the same way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⊗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No need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of Yukawa interaction to acquire mass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4" name="Rettango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1268760"/>
                <a:ext cx="8568952" cy="1631216"/>
              </a:xfrm>
              <a:prstGeom prst="rect">
                <a:avLst/>
              </a:prstGeom>
              <a:blipFill>
                <a:blip r:embed="rId3"/>
                <a:stretch>
                  <a:fillRect l="-641" t="-18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gget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066443"/>
              </p:ext>
            </p:extLst>
          </p:nvPr>
        </p:nvGraphicFramePr>
        <p:xfrm>
          <a:off x="5940152" y="2566128"/>
          <a:ext cx="1480989" cy="10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4" name="Acrobat Document" r:id="rId4" imgW="2638203" imgH="1923952" progId="AcroExch.Document.DC">
                  <p:embed/>
                </p:oleObj>
              </mc:Choice>
              <mc:Fallback>
                <p:oleObj name="Acrobat Document" r:id="rId4" imgW="2638203" imgH="192395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40152" y="2566128"/>
                        <a:ext cx="1480989" cy="10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gget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985619"/>
              </p:ext>
            </p:extLst>
          </p:nvPr>
        </p:nvGraphicFramePr>
        <p:xfrm>
          <a:off x="7421141" y="2569414"/>
          <a:ext cx="1480990" cy="10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5" name="Acrobat Document" r:id="rId6" imgW="2638203" imgH="1923952" progId="AcroExch.Document.DC">
                  <p:embed/>
                </p:oleObj>
              </mc:Choice>
              <mc:Fallback>
                <p:oleObj name="Acrobat Document" r:id="rId6" imgW="2638203" imgH="192395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21141" y="2569414"/>
                        <a:ext cx="1480990" cy="10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ttangolo 10"/>
          <p:cNvSpPr/>
          <p:nvPr/>
        </p:nvSpPr>
        <p:spPr>
          <a:xfrm>
            <a:off x="5868144" y="2494120"/>
            <a:ext cx="3240360" cy="12229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/>
              <p:cNvSpPr/>
              <p:nvPr/>
            </p:nvSpPr>
            <p:spPr>
              <a:xfrm>
                <a:off x="8187" y="3156782"/>
                <a:ext cx="4995862" cy="1354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VLQs production: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Pair production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 independent; depends only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0057D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Single 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production</a:t>
                </a:r>
                <a:r>
                  <a:rPr lang="en-US" sz="1600" b="1" dirty="0">
                    <a:solidFill>
                      <a:srgbClr val="0057D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depends also on the assumed coupling to SM particles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" y="3156782"/>
                <a:ext cx="4995862" cy="1354217"/>
              </a:xfrm>
              <a:prstGeom prst="rect">
                <a:avLst/>
              </a:prstGeom>
              <a:blipFill>
                <a:blip r:embed="rId8"/>
                <a:stretch>
                  <a:fillRect l="-976" t="-2703" b="-49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Ogget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189631"/>
              </p:ext>
            </p:extLst>
          </p:nvPr>
        </p:nvGraphicFramePr>
        <p:xfrm>
          <a:off x="6037691" y="3861048"/>
          <a:ext cx="2518045" cy="286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6" name="Acrobat Document" r:id="rId9" imgW="5400453" imgH="6152757" progId="AcroExch.Document.DC">
                  <p:embed/>
                </p:oleObj>
              </mc:Choice>
              <mc:Fallback>
                <p:oleObj name="Acrobat Document" r:id="rId9" imgW="5400453" imgH="615275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37691" y="3861048"/>
                        <a:ext cx="2518045" cy="286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ggetto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169824"/>
              </p:ext>
            </p:extLst>
          </p:nvPr>
        </p:nvGraphicFramePr>
        <p:xfrm>
          <a:off x="3237243" y="4880886"/>
          <a:ext cx="2371725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7" name="Acrobat Document" r:id="rId11" imgW="2371503" imgH="1504606" progId="AcroExch.Document.DC">
                  <p:embed/>
                </p:oleObj>
              </mc:Choice>
              <mc:Fallback>
                <p:oleObj name="Acrobat Document" r:id="rId11" imgW="2371503" imgH="1504606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37243" y="4880886"/>
                        <a:ext cx="2371725" cy="150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ggetto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078475"/>
              </p:ext>
            </p:extLst>
          </p:nvPr>
        </p:nvGraphicFramePr>
        <p:xfrm>
          <a:off x="545020" y="4941168"/>
          <a:ext cx="2371725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8" name="Acrobat Document" r:id="rId13" imgW="2371503" imgH="1504606" progId="AcroExch.Document.DC">
                  <p:embed/>
                </p:oleObj>
              </mc:Choice>
              <mc:Fallback>
                <p:oleObj name="Acrobat Document" r:id="rId13" imgW="2371503" imgH="1504606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5020" y="4941168"/>
                        <a:ext cx="2371725" cy="150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ttangolo 23"/>
          <p:cNvSpPr/>
          <p:nvPr/>
        </p:nvSpPr>
        <p:spPr>
          <a:xfrm>
            <a:off x="323528" y="4797152"/>
            <a:ext cx="2736304" cy="17212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cxnSp>
        <p:nvCxnSpPr>
          <p:cNvPr id="29" name="Connettore diritto 28"/>
          <p:cNvCxnSpPr/>
          <p:nvPr/>
        </p:nvCxnSpPr>
        <p:spPr>
          <a:xfrm flipH="1">
            <a:off x="3196600" y="4797152"/>
            <a:ext cx="2894816" cy="0"/>
          </a:xfrm>
          <a:prstGeom prst="line">
            <a:avLst/>
          </a:prstGeom>
          <a:ln w="38100" cmpd="sng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/>
          <p:cNvCxnSpPr/>
          <p:nvPr/>
        </p:nvCxnSpPr>
        <p:spPr>
          <a:xfrm>
            <a:off x="3196600" y="4797152"/>
            <a:ext cx="0" cy="1741046"/>
          </a:xfrm>
          <a:prstGeom prst="line">
            <a:avLst/>
          </a:prstGeom>
          <a:ln w="38100" cmpd="sng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/>
          <p:cNvCxnSpPr/>
          <p:nvPr/>
        </p:nvCxnSpPr>
        <p:spPr>
          <a:xfrm>
            <a:off x="3196600" y="6538198"/>
            <a:ext cx="2894816" cy="0"/>
          </a:xfrm>
          <a:prstGeom prst="line">
            <a:avLst/>
          </a:prstGeom>
          <a:ln w="38100" cmpd="sng">
            <a:solidFill>
              <a:srgbClr val="0057D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/>
          <p:cNvCxnSpPr/>
          <p:nvPr/>
        </p:nvCxnSpPr>
        <p:spPr>
          <a:xfrm>
            <a:off x="6091416" y="4797152"/>
            <a:ext cx="0" cy="1741045"/>
          </a:xfrm>
          <a:prstGeom prst="line">
            <a:avLst/>
          </a:prstGeom>
          <a:ln w="38100" cmpd="sng">
            <a:solidFill>
              <a:srgbClr val="0057D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/>
          <p:cNvCxnSpPr/>
          <p:nvPr/>
        </p:nvCxnSpPr>
        <p:spPr>
          <a:xfrm flipV="1">
            <a:off x="7380312" y="5013176"/>
            <a:ext cx="0" cy="14329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629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Vector-like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quarks</a:t>
            </a:r>
            <a:r>
              <a:rPr lang="it-IT" dirty="0">
                <a:solidFill>
                  <a:srgbClr val="438086"/>
                </a:solidFill>
              </a:rPr>
              <a:t> (VLQ)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ttangolo 13"/>
              <p:cNvSpPr/>
              <p:nvPr/>
            </p:nvSpPr>
            <p:spPr>
              <a:xfrm>
                <a:off x="0" y="1340768"/>
                <a:ext cx="8568952" cy="28181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Break GIM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mechanism at tree level</a:t>
                </a:r>
                <a:b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FCNC decays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are allowed</a:t>
                </a:r>
                <a:b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Mostly 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couple to third-generation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quarks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f>
                          <m:f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Branching ratios depend on the representation and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Doublet: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Ht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Zt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50%/50%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Singlet: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Wb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Ht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Zt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50%/25%/25%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14" name="Rettango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40768"/>
                <a:ext cx="8568952" cy="2818144"/>
              </a:xfrm>
              <a:prstGeom prst="rect">
                <a:avLst/>
              </a:prstGeom>
              <a:blipFill>
                <a:blip r:embed="rId3"/>
                <a:stretch>
                  <a:fillRect l="-284" t="-6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7"/>
          <p:cNvPicPr/>
          <p:nvPr/>
        </p:nvPicPr>
        <p:blipFill>
          <a:blip r:embed="rId4"/>
          <a:stretch/>
        </p:blipFill>
        <p:spPr>
          <a:xfrm>
            <a:off x="6084168" y="679633"/>
            <a:ext cx="2980800" cy="1781640"/>
          </a:xfrm>
          <a:prstGeom prst="rect">
            <a:avLst/>
          </a:prstGeom>
          <a:ln>
            <a:noFill/>
          </a:ln>
        </p:spPr>
      </p:pic>
      <p:graphicFrame>
        <p:nvGraphicFramePr>
          <p:cNvPr id="2" name="Ogget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297187"/>
              </p:ext>
            </p:extLst>
          </p:nvPr>
        </p:nvGraphicFramePr>
        <p:xfrm>
          <a:off x="5401376" y="3434009"/>
          <a:ext cx="3563888" cy="3419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9" name="Acrobat Document" r:id="rId5" imgW="5400453" imgH="5181502" progId="AcroExch.Document.DC">
                  <p:embed/>
                </p:oleObj>
              </mc:Choice>
              <mc:Fallback>
                <p:oleObj name="Acrobat Document" r:id="rId5" imgW="5400453" imgH="518150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01376" y="3434009"/>
                        <a:ext cx="3563888" cy="3419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107504" y="4100724"/>
                <a:ext cx="3384376" cy="953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Targeting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production: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100724"/>
                <a:ext cx="3384376" cy="953851"/>
              </a:xfrm>
              <a:prstGeom prst="rect">
                <a:avLst/>
              </a:prstGeom>
              <a:blipFill>
                <a:blip r:embed="rId7"/>
                <a:stretch>
                  <a:fillRect l="-1622" t="-3846" b="-5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135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273968"/>
                <a:ext cx="7308304" cy="10668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 production</a:t>
                </a:r>
              </a:p>
            </p:txBody>
          </p:sp>
        </mc:Choice>
        <mc:Fallback xmlns="">
          <p:sp>
            <p:nvSpPr>
              <p:cNvPr id="4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73968"/>
                <a:ext cx="7308304" cy="1066800"/>
              </a:xfr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ttangolo 13"/>
              <p:cNvSpPr/>
              <p:nvPr/>
            </p:nvSpPr>
            <p:spPr>
              <a:xfrm>
                <a:off x="0" y="1340768"/>
                <a:ext cx="8568952" cy="24314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Rare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process </a:t>
                </a:r>
                <a:r>
                  <a:rPr lang="en-US" b="1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the SM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=9.2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fb)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Higher cross section predicted by different BSM scenarios:</a:t>
                </a:r>
                <a:b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E398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Composite top models: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parametrized with an effective coupling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Universal Extra Dimensions (UED):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heavy photon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(1,1)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14" name="Rettango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40768"/>
                <a:ext cx="8568952" cy="2431435"/>
              </a:xfrm>
              <a:prstGeom prst="rect">
                <a:avLst/>
              </a:prstGeom>
              <a:blipFill>
                <a:blip r:embed="rId3"/>
                <a:stretch>
                  <a:fillRect l="-427" t="-1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25932"/>
            <a:ext cx="2757994" cy="1970642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35496" y="3933056"/>
            <a:ext cx="2561589" cy="259228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ttangolo 1"/>
          <p:cNvSpPr/>
          <p:nvPr/>
        </p:nvSpPr>
        <p:spPr>
          <a:xfrm>
            <a:off x="1031596" y="3933056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SM</a:t>
            </a:r>
            <a:endParaRPr lang="en-GB" dirty="0"/>
          </a:p>
        </p:txBody>
      </p:sp>
      <p:grpSp>
        <p:nvGrpSpPr>
          <p:cNvPr id="12" name="Gruppo 11"/>
          <p:cNvGrpSpPr/>
          <p:nvPr/>
        </p:nvGrpSpPr>
        <p:grpSpPr>
          <a:xfrm>
            <a:off x="2699792" y="3933056"/>
            <a:ext cx="2561589" cy="2592288"/>
            <a:chOff x="6546915" y="3933056"/>
            <a:chExt cx="2561589" cy="2592288"/>
          </a:xfrm>
        </p:grpSpPr>
        <p:pic>
          <p:nvPicPr>
            <p:cNvPr id="9" name="Immagin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324" y="4396162"/>
              <a:ext cx="2326412" cy="1769142"/>
            </a:xfrm>
            <a:prstGeom prst="rect">
              <a:avLst/>
            </a:prstGeom>
          </p:spPr>
        </p:pic>
        <p:sp>
          <p:nvSpPr>
            <p:cNvPr id="13" name="Rettangolo 12"/>
            <p:cNvSpPr/>
            <p:nvPr/>
          </p:nvSpPr>
          <p:spPr>
            <a:xfrm>
              <a:off x="6546915" y="3933056"/>
              <a:ext cx="2561589" cy="2592288"/>
            </a:xfrm>
            <a:prstGeom prst="rect">
              <a:avLst/>
            </a:prstGeom>
            <a:noFill/>
            <a:ln w="38100">
              <a:solidFill>
                <a:srgbClr val="E398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ttangolo 5"/>
            <p:cNvSpPr/>
            <p:nvPr/>
          </p:nvSpPr>
          <p:spPr>
            <a:xfrm>
              <a:off x="6699675" y="3954822"/>
              <a:ext cx="23583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E39800"/>
                  </a:solidFill>
                </a:rPr>
                <a:t>Effective Coupling</a:t>
              </a:r>
              <a:endParaRPr lang="en-GB" b="1" dirty="0">
                <a:solidFill>
                  <a:srgbClr val="E39800"/>
                </a:solidFill>
              </a:endParaRPr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5364088" y="3933056"/>
            <a:ext cx="3960440" cy="2664296"/>
            <a:chOff x="2699792" y="3933056"/>
            <a:chExt cx="3960440" cy="2664296"/>
          </a:xfrm>
        </p:grpSpPr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9235" y="4149080"/>
              <a:ext cx="3920997" cy="2448272"/>
            </a:xfrm>
            <a:prstGeom prst="rect">
              <a:avLst/>
            </a:prstGeom>
          </p:spPr>
        </p:pic>
        <p:sp>
          <p:nvSpPr>
            <p:cNvPr id="15" name="Rettangolo 14"/>
            <p:cNvSpPr/>
            <p:nvPr/>
          </p:nvSpPr>
          <p:spPr>
            <a:xfrm>
              <a:off x="2699792" y="3933056"/>
              <a:ext cx="3738764" cy="2592288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B050"/>
                </a:solidFill>
              </a:endParaRPr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4284476" y="3933056"/>
              <a:ext cx="736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UED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765522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3131840" y="3140968"/>
            <a:ext cx="2664296" cy="1066800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Theoretical</a:t>
            </a:r>
            <a:r>
              <a:rPr lang="it-IT" dirty="0">
                <a:solidFill>
                  <a:srgbClr val="438086"/>
                </a:solidFill>
              </a:rPr>
              <a:t> Framework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</p:spTree>
    <p:extLst>
      <p:ext uri="{BB962C8B-B14F-4D97-AF65-F5344CB8AC3E}">
        <p14:creationId xmlns:p14="http://schemas.microsoft.com/office/powerpoint/2010/main" val="674406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Associated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heavy-Higgs</a:t>
            </a:r>
            <a:r>
              <a:rPr lang="it-IT" dirty="0">
                <a:solidFill>
                  <a:srgbClr val="438086"/>
                </a:solidFill>
              </a:rPr>
              <a:t> production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/>
              <p:cNvSpPr/>
              <p:nvPr/>
            </p:nvSpPr>
            <p:spPr>
              <a:xfrm>
                <a:off x="0" y="1175838"/>
                <a:ext cx="9036496" cy="864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Two Higgs doublets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(SUSY models, 2HDM) lead to </a:t>
                </a:r>
                <a:r>
                  <a:rPr lang="en-US" sz="1600" b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five physical states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4" name="Rettango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75838"/>
                <a:ext cx="9036496" cy="864852"/>
              </a:xfrm>
              <a:prstGeom prst="rect">
                <a:avLst/>
              </a:prstGeom>
              <a:blipFill>
                <a:blip r:embed="rId3"/>
                <a:stretch>
                  <a:fillRect l="-337" t="-1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09" y="4869160"/>
            <a:ext cx="2363931" cy="17661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ttangolo 16"/>
              <p:cNvSpPr/>
              <p:nvPr/>
            </p:nvSpPr>
            <p:spPr>
              <a:xfrm>
                <a:off x="-74730" y="1608264"/>
                <a:ext cx="6264202" cy="23304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Heavy neutral </a:t>
                </a:r>
                <a:r>
                  <a:rPr lang="en-US" sz="1600" b="1" dirty="0" err="1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higgs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350 GeV, main decay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the alignment limit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𝑔𝑔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type m:val="lin"/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peak-dip structure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acc>
                          <m:accPr>
                            <m:chr m:val="̅"/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spectrum due to</a:t>
                </a:r>
                <a:r>
                  <a:rPr lang="en-US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interference effects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SM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production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 higher masses </a:t>
                </a:r>
                <a:r>
                  <a:rPr lang="en-US" sz="1600" b="1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resolution effects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wash out the structure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Associated production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third-generation quarks gives a possibility to exploit this scenario</a:t>
                </a:r>
              </a:p>
            </p:txBody>
          </p:sp>
        </mc:Choice>
        <mc:Fallback>
          <p:sp>
            <p:nvSpPr>
              <p:cNvPr id="17" name="Rettango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730" y="1608264"/>
                <a:ext cx="6264202" cy="2330446"/>
              </a:xfrm>
              <a:prstGeom prst="rect">
                <a:avLst/>
              </a:prstGeom>
              <a:blipFill>
                <a:blip r:embed="rId5"/>
                <a:stretch>
                  <a:fillRect l="-584" t="-4188" r="-779" b="-26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ttangolo 17"/>
              <p:cNvSpPr/>
              <p:nvPr/>
            </p:nvSpPr>
            <p:spPr>
              <a:xfrm>
                <a:off x="-36512" y="3936244"/>
                <a:ext cx="5040560" cy="1106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Charged Higgs:</a:t>
                </a:r>
                <a:endParaRPr lang="en-US" sz="16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production gives access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Main decay mode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</m:sup>
                        </m:sSup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200 GeV in the alignment limit</a:t>
                </a:r>
              </a:p>
            </p:txBody>
          </p:sp>
        </mc:Choice>
        <mc:Fallback>
          <p:sp>
            <p:nvSpPr>
              <p:cNvPr id="18" name="Rettango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3936244"/>
                <a:ext cx="5040560" cy="1106585"/>
              </a:xfrm>
              <a:prstGeom prst="rect">
                <a:avLst/>
              </a:prstGeom>
              <a:blipFill>
                <a:blip r:embed="rId6"/>
                <a:stretch>
                  <a:fillRect l="-605" t="-1657" b="-49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/>
          <p:cNvSpPr/>
          <p:nvPr/>
        </p:nvSpPr>
        <p:spPr>
          <a:xfrm>
            <a:off x="2627784" y="4901355"/>
            <a:ext cx="2448272" cy="185924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566" y="5027184"/>
            <a:ext cx="2695882" cy="1608131"/>
          </a:xfrm>
          <a:prstGeom prst="rect">
            <a:avLst/>
          </a:prstGeom>
        </p:spPr>
      </p:pic>
      <p:sp>
        <p:nvSpPr>
          <p:cNvPr id="21" name="Rettangolo 20"/>
          <p:cNvSpPr/>
          <p:nvPr/>
        </p:nvSpPr>
        <p:spPr>
          <a:xfrm>
            <a:off x="5836558" y="4901355"/>
            <a:ext cx="2664296" cy="1859245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7255380" y="1736228"/>
            <a:ext cx="12442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/>
              <a:t>arXiv:1611.08119</a:t>
            </a:r>
          </a:p>
        </p:txBody>
      </p:sp>
      <p:graphicFrame>
        <p:nvGraphicFramePr>
          <p:cNvPr id="6" name="Ogget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872597"/>
              </p:ext>
            </p:extLst>
          </p:nvPr>
        </p:nvGraphicFramePr>
        <p:xfrm>
          <a:off x="6189472" y="2069967"/>
          <a:ext cx="3010377" cy="2107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7" name="Acrobat Document" r:id="rId8" imgW="3429000" imgH="2400300" progId="AcroExch.Document.DC">
                  <p:embed/>
                </p:oleObj>
              </mc:Choice>
              <mc:Fallback>
                <p:oleObj name="Acrobat Document" r:id="rId8" imgW="3429000" imgH="24003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89472" y="2069967"/>
                        <a:ext cx="3010377" cy="2107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8894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A common </a:t>
            </a:r>
            <a:r>
              <a:rPr lang="it-IT" dirty="0" err="1">
                <a:solidFill>
                  <a:srgbClr val="438086"/>
                </a:solidFill>
              </a:rPr>
              <a:t>signature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ttangolo 13"/>
              <p:cNvSpPr/>
              <p:nvPr/>
            </p:nvSpPr>
            <p:spPr>
              <a:xfrm>
                <a:off x="144016" y="1124744"/>
                <a:ext cx="8244408" cy="7747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All presented signals </a:t>
                </a:r>
                <a:r>
                  <a:rPr lang="en-US" b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share the presence of a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acc>
                      <m:accPr>
                        <m:chr m:val="̅"/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pair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in association with: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VLQ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pair for associated heavy-Higgs production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four-top-quark production</a:t>
                </a:r>
              </a:p>
              <a:p>
                <a:b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pair final state defined by the </a:t>
                </a:r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decay of the W 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boson</a:t>
                </a: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Events are preselected in two channels: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Lepton+jets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(1L)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One isolated lepton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Single-lepton triggers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≥5 jets, ≥2 b-tags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&gt;20 GeV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60 GeV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Jets+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𝒎𝒊𝒔𝒔</m:t>
                        </m:r>
                      </m:sup>
                    </m:sSubSup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(0L)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No lepton and high (&gt;200 GeV)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Trigger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≥6 jets, ≥2 b-tags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  <m:r>
                          <m:rPr>
                            <m:nor/>
                          </m:rP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&gt; 0.4</a:t>
                </a:r>
              </a:p>
              <a:p>
                <a:pPr lvl="2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After preselection 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single-lepton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𝒕</m:t>
                    </m:r>
                    <m:acc>
                      <m:accPr>
                        <m:chr m:val="̅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</m:oMath>
                </a14:m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+ jets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production is the dominant background </a:t>
                </a:r>
              </a:p>
              <a:p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14" name="Rettango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16" y="1124744"/>
                <a:ext cx="8244408" cy="7747314"/>
              </a:xfrm>
              <a:prstGeom prst="rect">
                <a:avLst/>
              </a:prstGeom>
              <a:blipFill>
                <a:blip r:embed="rId2"/>
                <a:stretch>
                  <a:fillRect l="-666" t="-4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3212976"/>
            <a:ext cx="3168352" cy="285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78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36512" y="188640"/>
            <a:ext cx="822960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Analysis </a:t>
            </a:r>
            <a:r>
              <a:rPr lang="it-IT" dirty="0" err="1">
                <a:solidFill>
                  <a:srgbClr val="438086"/>
                </a:solidFill>
              </a:rPr>
              <a:t>strategy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CustomShape 2"/>
          <p:cNvSpPr/>
          <p:nvPr/>
        </p:nvSpPr>
        <p:spPr>
          <a:xfrm>
            <a:off x="199121" y="1303209"/>
            <a:ext cx="8109298" cy="6457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</a:pP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Some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variables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allow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to design </a:t>
            </a:r>
            <a:r>
              <a:rPr lang="it-IT" b="1" dirty="0">
                <a:solidFill>
                  <a:srgbClr val="000000"/>
                </a:solidFill>
                <a:latin typeface="Arial"/>
                <a:ea typeface="DejaVu Sans"/>
              </a:rPr>
              <a:t>more precise/</a:t>
            </a:r>
            <a:r>
              <a:rPr lang="it-IT" b="1" dirty="0" err="1">
                <a:solidFill>
                  <a:srgbClr val="000000"/>
                </a:solidFill>
                <a:latin typeface="Arial"/>
                <a:ea typeface="DejaVu Sans"/>
              </a:rPr>
              <a:t>refined</a:t>
            </a:r>
            <a:r>
              <a:rPr lang="it-IT" b="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b="1" dirty="0" err="1">
                <a:solidFill>
                  <a:srgbClr val="000000"/>
                </a:solidFill>
                <a:latin typeface="Arial"/>
                <a:ea typeface="DejaVu Sans"/>
              </a:rPr>
              <a:t>selections</a:t>
            </a:r>
            <a:endParaRPr lang="it-IT" b="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buSzPct val="85000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These selections have as goal defining regions with different S/B ratios</a:t>
            </a:r>
          </a:p>
          <a:p>
            <a:pPr>
              <a:lnSpc>
                <a:spcPct val="100000"/>
              </a:lnSpc>
              <a:buSzPct val="85000"/>
            </a:pPr>
            <a:endParaRPr lang="it-IT" sz="2000" b="1" strike="noStrike" dirty="0">
              <a:solidFill>
                <a:srgbClr val="000000"/>
              </a:solidFill>
              <a:latin typeface="Arial"/>
              <a:ea typeface="DejaVu Sans"/>
            </a:endParaRPr>
          </a:p>
          <a:p>
            <a:pPr lvl="2">
              <a:buSzPct val="85000"/>
              <a:buFont typeface="Arial"/>
              <a:buChar char="•"/>
            </a:pPr>
            <a:endParaRPr lang="it-IT" dirty="0">
              <a:solidFill>
                <a:srgbClr val="000000"/>
              </a:solidFill>
              <a:latin typeface="Arial"/>
              <a:ea typeface="DejaVu Sans"/>
            </a:endParaRPr>
          </a:p>
          <a:p>
            <a:pPr lvl="1">
              <a:buSzPct val="85000"/>
              <a:buFont typeface="Arial"/>
              <a:buChar char="•"/>
            </a:pPr>
            <a:endParaRPr lang="it-IT" dirty="0"/>
          </a:p>
          <a:p>
            <a:pPr>
              <a:lnSpc>
                <a:spcPct val="100000"/>
              </a:lnSpc>
            </a:pPr>
            <a:endParaRPr lang="it-IT" dirty="0"/>
          </a:p>
          <a:p>
            <a:pPr>
              <a:lnSpc>
                <a:spcPct val="100000"/>
              </a:lnSpc>
              <a:buSzPct val="85000"/>
            </a:pPr>
            <a:endParaRPr lang="it-IT" dirty="0"/>
          </a:p>
          <a:p>
            <a:pPr>
              <a:lnSpc>
                <a:spcPct val="100000"/>
              </a:lnSpc>
            </a:pPr>
            <a:r>
              <a:rPr lang="it-IT" b="1" dirty="0">
                <a:solidFill>
                  <a:srgbClr val="000000"/>
                </a:solidFill>
                <a:latin typeface="Arial"/>
                <a:ea typeface="DejaVu Sans"/>
              </a:rPr>
              <a:t>ed</a:t>
            </a:r>
            <a:endParaRPr lang="it-IT" dirty="0"/>
          </a:p>
          <a:p>
            <a:pPr>
              <a:lnSpc>
                <a:spcPct val="100000"/>
              </a:lnSpc>
            </a:pP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design </a:t>
            </a:r>
            <a:r>
              <a:rPr lang="it-IT" b="1" dirty="0">
                <a:solidFill>
                  <a:srgbClr val="000000"/>
                </a:solidFill>
                <a:latin typeface="Arial"/>
                <a:ea typeface="DejaVu Sans"/>
              </a:rPr>
              <a:t>more</a:t>
            </a:r>
            <a:endParaRPr lang="it-IT"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1" name="CustomShape 5"/>
          <p:cNvSpPr/>
          <p:nvPr/>
        </p:nvSpPr>
        <p:spPr>
          <a:xfrm>
            <a:off x="457200" y="786960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it-IT" sz="1600" strike="noStrike" dirty="0" err="1">
                <a:solidFill>
                  <a:srgbClr val="424456"/>
                </a:solidFill>
                <a:latin typeface="Arial"/>
                <a:ea typeface="DejaVu Sans"/>
              </a:rPr>
              <a:t>Designing</a:t>
            </a:r>
            <a:r>
              <a:rPr lang="it-IT" sz="1600" strike="noStrike" dirty="0">
                <a:solidFill>
                  <a:srgbClr val="424456"/>
                </a:solidFill>
                <a:latin typeface="Arial"/>
                <a:ea typeface="DejaVu Sans"/>
              </a:rPr>
              <a:t> </a:t>
            </a:r>
            <a:r>
              <a:rPr lang="it-IT" sz="1600" strike="noStrike" dirty="0" err="1">
                <a:solidFill>
                  <a:srgbClr val="424456"/>
                </a:solidFill>
                <a:latin typeface="Arial"/>
                <a:ea typeface="DejaVu Sans"/>
              </a:rPr>
              <a:t>analysis</a:t>
            </a:r>
            <a:r>
              <a:rPr lang="it-IT" sz="1600" strike="noStrike" dirty="0">
                <a:solidFill>
                  <a:srgbClr val="424456"/>
                </a:solidFill>
                <a:latin typeface="Arial"/>
                <a:ea typeface="DejaVu Sans"/>
              </a:rPr>
              <a:t> </a:t>
            </a:r>
            <a:r>
              <a:rPr lang="it-IT" sz="1600" strike="noStrike" dirty="0" err="1">
                <a:solidFill>
                  <a:srgbClr val="424456"/>
                </a:solidFill>
                <a:latin typeface="Arial"/>
                <a:ea typeface="DejaVu Sans"/>
              </a:rPr>
              <a:t>regions</a:t>
            </a:r>
            <a:endParaRPr sz="1400" dirty="0">
              <a:solidFill>
                <a:srgbClr val="424456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88840"/>
            <a:ext cx="2520000" cy="2444871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964479"/>
            <a:ext cx="2520000" cy="244487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8" y="4380692"/>
            <a:ext cx="2520000" cy="2444871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82" y="4380692"/>
            <a:ext cx="2520000" cy="2444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/>
              <p:cNvSpPr/>
              <p:nvPr/>
            </p:nvSpPr>
            <p:spPr>
              <a:xfrm>
                <a:off x="5245882" y="3540014"/>
                <a:ext cx="3898118" cy="22565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Number of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jets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and b-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tags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Signal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has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b="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busier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final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state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  <m:sup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endParaRPr lang="it-IT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exploits the </a:t>
                </a:r>
                <a:r>
                  <a:rPr lang="it-IT" sz="1600" b="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presence</a:t>
                </a:r>
                <a:r>
                  <a:rPr lang="it-IT" sz="1600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of </a:t>
                </a:r>
                <a:r>
                  <a:rPr lang="it-IT" sz="1600" b="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boosted</a:t>
                </a:r>
                <a:r>
                  <a:rPr lang="it-IT" sz="1600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𝑯</m:t>
                    </m:r>
                    <m:r>
                      <a:rPr lang="it-IT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acc>
                      <m:accPr>
                        <m:chr m:val="̅"/>
                        <m:ctrlPr>
                          <a:rPr lang="it-IT" sz="16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acc>
                  </m:oMath>
                </a14:m>
                <a:endParaRPr lang="it-IT" sz="1600" b="1" dirty="0">
                  <a:solidFill>
                    <a:srgbClr val="000000"/>
                  </a:solidFill>
                  <a:latin typeface="Arial"/>
                  <a:ea typeface="DejaVu Sans"/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  <m:sup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it-IT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: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between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b-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jets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endParaRPr lang="it-IT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1600" b="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Jacobian</a:t>
                </a:r>
                <a:r>
                  <a:rPr lang="it-IT" sz="1600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b="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peak</a:t>
                </a:r>
                <a:r>
                  <a:rPr lang="it-IT" sz="1600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for background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3" name="Rettango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882" y="3540014"/>
                <a:ext cx="3898118" cy="2256580"/>
              </a:xfrm>
              <a:prstGeom prst="rect">
                <a:avLst/>
              </a:prstGeom>
              <a:blipFill>
                <a:blip r:embed="rId6"/>
                <a:stretch>
                  <a:fillRect l="-1095" t="-16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diritto 15"/>
          <p:cNvCxnSpPr/>
          <p:nvPr/>
        </p:nvCxnSpPr>
        <p:spPr>
          <a:xfrm flipV="1">
            <a:off x="899592" y="5085184"/>
            <a:ext cx="0" cy="15121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ttore diritto 18"/>
          <p:cNvCxnSpPr/>
          <p:nvPr/>
        </p:nvCxnSpPr>
        <p:spPr>
          <a:xfrm flipV="1">
            <a:off x="3563888" y="5085184"/>
            <a:ext cx="0" cy="15121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ttangolo 17"/>
          <p:cNvSpPr/>
          <p:nvPr/>
        </p:nvSpPr>
        <p:spPr>
          <a:xfrm>
            <a:off x="431883" y="51271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00000"/>
                </a:solidFill>
                <a:latin typeface="Arial"/>
                <a:ea typeface="DejaVu Sans"/>
              </a:rPr>
              <a:t>LM</a:t>
            </a:r>
            <a:endParaRPr lang="it-IT" dirty="0"/>
          </a:p>
        </p:txBody>
      </p:sp>
      <p:sp>
        <p:nvSpPr>
          <p:cNvPr id="21" name="Rettangolo 20"/>
          <p:cNvSpPr/>
          <p:nvPr/>
        </p:nvSpPr>
        <p:spPr>
          <a:xfrm>
            <a:off x="3045797" y="493187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00000"/>
                </a:solidFill>
                <a:latin typeface="Arial"/>
                <a:ea typeface="DejaVu Sans"/>
              </a:rPr>
              <a:t>LM</a:t>
            </a:r>
            <a:endParaRPr lang="it-IT" dirty="0"/>
          </a:p>
        </p:txBody>
      </p:sp>
      <p:sp>
        <p:nvSpPr>
          <p:cNvPr id="23" name="Rettangolo 22"/>
          <p:cNvSpPr/>
          <p:nvPr/>
        </p:nvSpPr>
        <p:spPr>
          <a:xfrm>
            <a:off x="3981901" y="5363924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00000"/>
                </a:solidFill>
                <a:latin typeface="Arial"/>
                <a:ea typeface="DejaVu Sans"/>
              </a:rPr>
              <a:t>HM</a:t>
            </a:r>
            <a:endParaRPr lang="it-IT" dirty="0"/>
          </a:p>
        </p:txBody>
      </p:sp>
      <p:sp>
        <p:nvSpPr>
          <p:cNvPr id="24" name="Rettangolo 23"/>
          <p:cNvSpPr/>
          <p:nvPr/>
        </p:nvSpPr>
        <p:spPr>
          <a:xfrm>
            <a:off x="1403648" y="5516324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00000"/>
                </a:solidFill>
                <a:latin typeface="Arial"/>
                <a:ea typeface="DejaVu Sans"/>
              </a:rPr>
              <a:t>HM</a:t>
            </a:r>
            <a:endParaRPr lang="it-IT" dirty="0"/>
          </a:p>
        </p:txBody>
      </p:sp>
      <p:sp>
        <p:nvSpPr>
          <p:cNvPr id="17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</p:spTree>
    <p:extLst>
      <p:ext uri="{BB962C8B-B14F-4D97-AF65-F5344CB8AC3E}">
        <p14:creationId xmlns:p14="http://schemas.microsoft.com/office/powerpoint/2010/main" val="986467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36512" y="188640"/>
            <a:ext cx="822960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Analysis </a:t>
            </a:r>
            <a:r>
              <a:rPr lang="it-IT" dirty="0" err="1">
                <a:solidFill>
                  <a:srgbClr val="438086"/>
                </a:solidFill>
              </a:rPr>
              <a:t>strategy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stomShape 2"/>
              <p:cNvSpPr/>
              <p:nvPr/>
            </p:nvSpPr>
            <p:spPr>
              <a:xfrm>
                <a:off x="35496" y="1440008"/>
                <a:ext cx="5833056" cy="53733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285750" indent="-285750">
                  <a:lnSpc>
                    <a:spcPct val="100000"/>
                  </a:lnSpc>
                  <a:buSzPct val="85000"/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000000"/>
                    </a:solidFill>
                    <a:latin typeface="Arial"/>
                  </a:rPr>
                  <a:t>High-mass VLQ can produce </a:t>
                </a:r>
                <a:r>
                  <a:rPr lang="en-GB" b="1" dirty="0">
                    <a:solidFill>
                      <a:srgbClr val="000000"/>
                    </a:solidFill>
                    <a:latin typeface="Arial"/>
                  </a:rPr>
                  <a:t>boosted hadronic resonances</a:t>
                </a:r>
                <a:r>
                  <a:rPr lang="en-GB" dirty="0">
                    <a:solidFill>
                      <a:srgbClr val="000000"/>
                    </a:solidFill>
                    <a:latin typeface="Arial"/>
                  </a:rPr>
                  <a:t> (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Arial"/>
                  </a:rPr>
                  <a:t>)</a:t>
                </a:r>
              </a:p>
              <a:p>
                <a:pPr>
                  <a:lnSpc>
                    <a:spcPct val="100000"/>
                  </a:lnSpc>
                  <a:buSzPct val="85000"/>
                </a:pPr>
                <a:endParaRPr lang="en-GB" sz="1700" dirty="0">
                  <a:solidFill>
                    <a:srgbClr val="000000"/>
                  </a:solidFill>
                  <a:latin typeface="Arial"/>
                </a:endParaRPr>
              </a:p>
              <a:p>
                <a:pPr marL="285750" indent="-285750">
                  <a:lnSpc>
                    <a:spcPct val="100000"/>
                  </a:lnSpc>
                  <a:buSzPct val="85000"/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000000"/>
                    </a:solidFill>
                    <a:latin typeface="Arial"/>
                  </a:rPr>
                  <a:t>Need to tag different resonances</a:t>
                </a:r>
              </a:p>
              <a:p>
                <a:pPr marL="742950" lvl="1" indent="-285750">
                  <a:buSzPct val="85000"/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000000"/>
                    </a:solidFill>
                    <a:latin typeface="Arial"/>
                  </a:rPr>
                  <a:t>High efficiency and </a:t>
                </a:r>
                <a:r>
                  <a:rPr lang="en-GB" sz="1600" b="1" dirty="0">
                    <a:solidFill>
                      <a:srgbClr val="000000"/>
                    </a:solidFill>
                    <a:latin typeface="Arial"/>
                  </a:rPr>
                  <a:t>simple tagger </a:t>
                </a:r>
                <a:r>
                  <a:rPr lang="en-GB" sz="1600" dirty="0">
                    <a:solidFill>
                      <a:srgbClr val="000000"/>
                    </a:solidFill>
                    <a:latin typeface="Arial"/>
                  </a:rPr>
                  <a:t>based on the mass (</a:t>
                </a:r>
                <a:r>
                  <a:rPr lang="en-GB" sz="1600" b="1" dirty="0">
                    <a:solidFill>
                      <a:srgbClr val="FF0000"/>
                    </a:solidFill>
                    <a:latin typeface="Arial"/>
                  </a:rPr>
                  <a:t>m&gt;100 GeV</a:t>
                </a:r>
                <a:r>
                  <a:rPr lang="en-GB" sz="1600" dirty="0">
                    <a:solidFill>
                      <a:srgbClr val="000000"/>
                    </a:solidFill>
                    <a:latin typeface="Arial"/>
                  </a:rPr>
                  <a:t>) of a </a:t>
                </a:r>
                <a:r>
                  <a:rPr lang="en-GB" sz="1600" dirty="0" err="1">
                    <a:solidFill>
                      <a:srgbClr val="000000"/>
                    </a:solidFill>
                    <a:latin typeface="Arial"/>
                  </a:rPr>
                  <a:t>reclustered</a:t>
                </a:r>
                <a:r>
                  <a:rPr lang="en-GB" sz="1600" dirty="0">
                    <a:solidFill>
                      <a:srgbClr val="000000"/>
                    </a:solidFill>
                    <a:latin typeface="Arial"/>
                  </a:rPr>
                  <a:t> large-R jet</a:t>
                </a:r>
              </a:p>
              <a:p>
                <a:pPr>
                  <a:lnSpc>
                    <a:spcPct val="100000"/>
                  </a:lnSpc>
                </a:pPr>
                <a:endParaRPr lang="en-GB" dirty="0"/>
              </a:p>
              <a:p>
                <a:pPr marL="285750" indent="-285750">
                  <a:lnSpc>
                    <a:spcPct val="100000"/>
                  </a:lnSpc>
                  <a:buSzPct val="85000"/>
                  <a:buFont typeface="Arial" panose="020B0604020202020204" pitchFamily="34" charset="0"/>
                  <a:buChar char="•"/>
                </a:pPr>
                <a:r>
                  <a:rPr lang="en-GB" sz="1700" strike="noStrike" dirty="0">
                    <a:solidFill>
                      <a:srgbClr val="000000"/>
                    </a:solidFill>
                    <a:latin typeface="Arial"/>
                    <a:ea typeface="DejaVu Sans"/>
                  </a:rPr>
                  <a:t>Multiplicity of mass-tagged jets has </a:t>
                </a:r>
                <a:r>
                  <a:rPr lang="en-GB" sz="1700" b="1" strike="noStrike" dirty="0">
                    <a:solidFill>
                      <a:srgbClr val="00B050"/>
                    </a:solidFill>
                    <a:latin typeface="Arial"/>
                    <a:ea typeface="DejaVu Sans"/>
                  </a:rPr>
                  <a:t>good discrimination power</a:t>
                </a:r>
                <a:r>
                  <a:rPr lang="en-GB" sz="1700" strike="noStrike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between signal and background</a:t>
                </a: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it-IT" sz="17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it-IT" sz="1700" strike="noStrike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lnSpc>
                    <a:spcPct val="100000"/>
                  </a:lnSpc>
                  <a:buSzPct val="85000"/>
                  <a:buFont typeface="Arial" panose="020B0604020202020204" pitchFamily="34" charset="0"/>
                  <a:buChar char="•"/>
                </a:pPr>
                <a:r>
                  <a:rPr lang="it-IT" sz="17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The </a:t>
                </a:r>
                <a:r>
                  <a:rPr lang="it-IT" sz="17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targeted</a:t>
                </a:r>
                <a:r>
                  <a:rPr lang="it-IT" sz="17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7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signals</a:t>
                </a:r>
                <a:r>
                  <a:rPr lang="it-IT" sz="17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produce </a:t>
                </a:r>
                <a:r>
                  <a:rPr lang="it-IT" sz="17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leptons</a:t>
                </a:r>
                <a:r>
                  <a:rPr lang="it-IT" sz="17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and </a:t>
                </a:r>
                <a:r>
                  <a:rPr lang="it-IT" sz="17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jets</a:t>
                </a:r>
                <a:r>
                  <a:rPr lang="it-IT" sz="17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with high </a:t>
                </a:r>
                <a:r>
                  <a:rPr lang="it-IT" sz="17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energy</a:t>
                </a:r>
                <a:endParaRPr lang="it-IT" sz="1700" strike="noStrike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it-IT" sz="17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buSzPct val="85000"/>
                  <a:buFont typeface="Arial" panose="020B0604020202020204" pitchFamily="34" charset="0"/>
                  <a:buChar char="•"/>
                </a:pPr>
                <a:r>
                  <a:rPr lang="it-IT" sz="17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The </a:t>
                </a:r>
                <a:r>
                  <a:rPr lang="it-IT" sz="17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chosen</a:t>
                </a:r>
                <a:r>
                  <a:rPr lang="it-IT" sz="17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700" b="1" dirty="0" err="1">
                    <a:solidFill>
                      <a:srgbClr val="7030A0"/>
                    </a:solidFill>
                    <a:latin typeface="Arial"/>
                    <a:ea typeface="DejaVu Sans"/>
                  </a:rPr>
                  <a:t>discriminant</a:t>
                </a:r>
                <a:r>
                  <a:rPr lang="it-IT" sz="1700" b="1" dirty="0">
                    <a:solidFill>
                      <a:srgbClr val="7030A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700" b="1" dirty="0" err="1">
                    <a:solidFill>
                      <a:srgbClr val="7030A0"/>
                    </a:solidFill>
                    <a:latin typeface="Arial"/>
                    <a:ea typeface="DejaVu Sans"/>
                  </a:rPr>
                  <a:t>variable</a:t>
                </a:r>
                <a:r>
                  <a:rPr lang="it-IT" sz="1700" b="1" dirty="0">
                    <a:solidFill>
                      <a:srgbClr val="7030A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7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is</a:t>
                </a:r>
                <a:r>
                  <a:rPr lang="it-IT" sz="17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7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en-GB" sz="1700" strike="noStrike" dirty="0">
                    <a:solidFill>
                      <a:srgbClr val="000000"/>
                    </a:solidFill>
                    <a:latin typeface="Arial"/>
                    <a:ea typeface="DejaVu Sans"/>
                  </a:rPr>
                  <a:t>:</a:t>
                </a:r>
              </a:p>
              <a:p>
                <a:pPr>
                  <a:lnSpc>
                    <a:spcPct val="100000"/>
                  </a:lnSpc>
                  <a:buSzPct val="8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700" i="1" strike="noStrik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700" b="0" i="1" strike="noStrik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sz="1700" b="0" i="1" strike="noStrik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it-IT" sz="1700" b="0" i="1" strike="noStrik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1700" b="0" i="1" strike="noStrik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1700" b="0" i="1" strike="noStrik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sz="1700" b="0" i="1" strike="noStrik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𝑒𝑡𝑠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700" b="0" i="1" strike="noStrike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700" b="0" i="1" strike="noStrike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700" b="0" i="1" strike="noStrike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nary>
                      <m:r>
                        <a:rPr lang="it-IT" sz="1700" b="0" i="1" strike="noStrik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1700" b="0" i="1" strike="noStrik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700" b="0" i="1" strike="noStrik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700" b="0" i="1" strike="noStrik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it-IT" sz="1700" b="0" i="1" strike="noStrik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𝑙𝑒𝑝</m:t>
                          </m:r>
                        </m:sup>
                      </m:sSubSup>
                      <m:r>
                        <a:rPr lang="it-IT" sz="1700" b="0" i="1" strike="noStrik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1700" b="0" i="1" strike="noStrik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700" b="0" i="1" strike="noStrik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700" b="0" i="1" strike="noStrik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it-IT" sz="1700" b="0" i="1" strike="noStrik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𝑚𝑖𝑠𝑠</m:t>
                          </m:r>
                        </m:sup>
                      </m:sSubSup>
                    </m:oMath>
                  </m:oMathPara>
                </a14:m>
                <a:endParaRPr lang="en-GB" sz="1700" strike="noStrike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</a:pPr>
                <a:endParaRPr lang="en-GB" sz="1700" strike="noStrike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lnSpc>
                    <a:spcPct val="100000"/>
                  </a:lnSpc>
                  <a:buSzPct val="85000"/>
                  <a:buFont typeface="Arial" panose="020B0604020202020204" pitchFamily="34" charset="0"/>
                  <a:buChar char="•"/>
                </a:pPr>
                <a:r>
                  <a:rPr lang="it-IT" sz="17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Good</a:t>
                </a:r>
                <a:r>
                  <a:rPr lang="it-IT" sz="17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7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discrimination</a:t>
                </a:r>
                <a:r>
                  <a:rPr lang="it-IT" sz="17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for </a:t>
                </a:r>
                <a:r>
                  <a:rPr lang="it-IT" sz="17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all</a:t>
                </a:r>
                <a:r>
                  <a:rPr lang="it-IT" sz="17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7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signals</a:t>
                </a:r>
                <a:endParaRPr lang="en-GB" sz="1700" strike="noStrike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lnSpc>
                    <a:spcPct val="100000"/>
                  </a:lnSpc>
                  <a:buSzPct val="85000"/>
                  <a:buFont typeface="Arial" panose="020B0604020202020204" pitchFamily="34" charset="0"/>
                  <a:buChar char="•"/>
                </a:pPr>
                <a:endParaRPr lang="en-GB" sz="1700" strike="noStrike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it-IT" sz="1700" dirty="0">
                  <a:solidFill>
                    <a:srgbClr val="000000"/>
                  </a:solidFill>
                  <a:latin typeface="Arial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it-IT" sz="1700" dirty="0">
                  <a:solidFill>
                    <a:srgbClr val="000000"/>
                  </a:solidFill>
                  <a:latin typeface="Arial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en-GB" dirty="0"/>
              </a:p>
              <a:p>
                <a:pPr>
                  <a:lnSpc>
                    <a:spcPct val="100000"/>
                  </a:lnSpc>
                </a:pPr>
                <a:endParaRPr lang="en-GB" dirty="0"/>
              </a:p>
              <a:p>
                <a:pPr>
                  <a:lnSpc>
                    <a:spcPct val="100000"/>
                  </a:lnSpc>
                </a:pPr>
                <a:endParaRPr lang="en-GB" dirty="0"/>
              </a:p>
              <a:p>
                <a:pPr>
                  <a:lnSpc>
                    <a:spcPct val="100000"/>
                  </a:lnSpc>
                </a:pPr>
                <a:endParaRPr dirty="0"/>
              </a:p>
            </p:txBody>
          </p:sp>
        </mc:Choice>
        <mc:Fallback>
          <p:sp>
            <p:nvSpPr>
              <p:cNvPr id="5" name="CustomShap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1440008"/>
                <a:ext cx="5833056" cy="5373368"/>
              </a:xfrm>
              <a:prstGeom prst="rect">
                <a:avLst/>
              </a:prstGeom>
              <a:blipFill>
                <a:blip r:embed="rId2"/>
                <a:stretch>
                  <a:fillRect l="-418" t="-567" r="-7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stomShape 5"/>
          <p:cNvSpPr/>
          <p:nvPr/>
        </p:nvSpPr>
        <p:spPr>
          <a:xfrm>
            <a:off x="457200" y="786960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it-IT" sz="1600" strike="noStrike" dirty="0">
                <a:solidFill>
                  <a:srgbClr val="424456"/>
                </a:solidFill>
                <a:latin typeface="Arial"/>
                <a:ea typeface="DejaVu Sans"/>
              </a:rPr>
              <a:t>Mass-</a:t>
            </a:r>
            <a:r>
              <a:rPr lang="it-IT" sz="1600" strike="noStrike" dirty="0" err="1">
                <a:solidFill>
                  <a:srgbClr val="424456"/>
                </a:solidFill>
                <a:latin typeface="Arial"/>
                <a:ea typeface="DejaVu Sans"/>
              </a:rPr>
              <a:t>tagged</a:t>
            </a:r>
            <a:r>
              <a:rPr lang="it-IT" sz="1600" strike="noStrike" dirty="0">
                <a:solidFill>
                  <a:srgbClr val="424456"/>
                </a:solidFill>
                <a:latin typeface="Arial"/>
                <a:ea typeface="DejaVu Sans"/>
              </a:rPr>
              <a:t> </a:t>
            </a:r>
            <a:r>
              <a:rPr lang="it-IT" sz="1600" strike="noStrike" dirty="0" err="1">
                <a:solidFill>
                  <a:srgbClr val="424456"/>
                </a:solidFill>
                <a:latin typeface="Arial"/>
                <a:ea typeface="DejaVu Sans"/>
              </a:rPr>
              <a:t>jets</a:t>
            </a:r>
            <a:r>
              <a:rPr lang="it-IT" sz="1600" strike="noStrike" dirty="0">
                <a:solidFill>
                  <a:srgbClr val="424456"/>
                </a:solidFill>
                <a:latin typeface="Arial"/>
                <a:ea typeface="DejaVu Sans"/>
              </a:rPr>
              <a:t> and </a:t>
            </a:r>
            <a:r>
              <a:rPr lang="it-IT" sz="1600" strike="noStrike" dirty="0" err="1">
                <a:solidFill>
                  <a:srgbClr val="424456"/>
                </a:solidFill>
                <a:latin typeface="Arial"/>
                <a:ea typeface="DejaVu Sans"/>
              </a:rPr>
              <a:t>discriminant</a:t>
            </a:r>
            <a:r>
              <a:rPr lang="it-IT" sz="1600" strike="noStrike" dirty="0">
                <a:solidFill>
                  <a:srgbClr val="424456"/>
                </a:solidFill>
                <a:latin typeface="Arial"/>
                <a:ea typeface="DejaVu Sans"/>
              </a:rPr>
              <a:t> </a:t>
            </a:r>
            <a:r>
              <a:rPr lang="it-IT" sz="1600" strike="noStrike" dirty="0" err="1">
                <a:solidFill>
                  <a:srgbClr val="424456"/>
                </a:solidFill>
                <a:latin typeface="Arial"/>
                <a:ea typeface="DejaVu Sans"/>
              </a:rPr>
              <a:t>variable</a:t>
            </a:r>
            <a:endParaRPr sz="1400" dirty="0">
              <a:solidFill>
                <a:srgbClr val="424456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53" y="715542"/>
            <a:ext cx="3154031" cy="3060000"/>
          </a:xfrm>
          <a:prstGeom prst="rect">
            <a:avLst/>
          </a:prstGeom>
        </p:spPr>
      </p:pic>
      <p:sp>
        <p:nvSpPr>
          <p:cNvPr id="17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789040"/>
            <a:ext cx="3154032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09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o 21"/>
          <p:cNvGrpSpPr/>
          <p:nvPr/>
        </p:nvGrpSpPr>
        <p:grpSpPr>
          <a:xfrm>
            <a:off x="5667497" y="1614901"/>
            <a:ext cx="3384376" cy="4623150"/>
            <a:chOff x="5667497" y="2234850"/>
            <a:chExt cx="3384376" cy="4623150"/>
          </a:xfrm>
        </p:grpSpPr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497" y="2300149"/>
              <a:ext cx="3384376" cy="4557851"/>
            </a:xfrm>
            <a:prstGeom prst="rect">
              <a:avLst/>
            </a:prstGeom>
          </p:spPr>
        </p:pic>
        <p:sp>
          <p:nvSpPr>
            <p:cNvPr id="16" name="Rettangolo 15"/>
            <p:cNvSpPr/>
            <p:nvPr/>
          </p:nvSpPr>
          <p:spPr>
            <a:xfrm>
              <a:off x="5688746" y="2234850"/>
              <a:ext cx="1619558" cy="4740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Analysis </a:t>
            </a:r>
            <a:r>
              <a:rPr lang="it-IT" dirty="0" err="1">
                <a:solidFill>
                  <a:srgbClr val="438086"/>
                </a:solidFill>
              </a:rPr>
              <a:t>strategy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6" name="CustomShape 5"/>
          <p:cNvSpPr/>
          <p:nvPr/>
        </p:nvSpPr>
        <p:spPr>
          <a:xfrm>
            <a:off x="251520" y="927794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it-IT" sz="1600" dirty="0" err="1">
                <a:solidFill>
                  <a:srgbClr val="424456"/>
                </a:solidFill>
                <a:latin typeface="Arial"/>
              </a:rPr>
              <a:t>Event</a:t>
            </a:r>
            <a:r>
              <a:rPr lang="it-IT" sz="1600" dirty="0">
                <a:solidFill>
                  <a:srgbClr val="424456"/>
                </a:solidFill>
                <a:latin typeface="Arial"/>
              </a:rPr>
              <a:t> </a:t>
            </a:r>
            <a:r>
              <a:rPr lang="it-IT" sz="1600" dirty="0" err="1">
                <a:solidFill>
                  <a:srgbClr val="424456"/>
                </a:solidFill>
                <a:latin typeface="Arial"/>
              </a:rPr>
              <a:t>categorization</a:t>
            </a:r>
            <a:r>
              <a:rPr lang="it-IT" sz="1600" dirty="0">
                <a:solidFill>
                  <a:srgbClr val="424456"/>
                </a:solidFill>
                <a:latin typeface="Arial"/>
              </a:rPr>
              <a:t> – 1L</a:t>
            </a:r>
            <a:endParaRPr sz="1400" dirty="0">
              <a:solidFill>
                <a:srgbClr val="42445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stomShape 2"/>
              <p:cNvSpPr/>
              <p:nvPr/>
            </p:nvSpPr>
            <p:spPr>
              <a:xfrm>
                <a:off x="41806" y="1728040"/>
                <a:ext cx="5604570" cy="53733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285750" indent="-285750">
                  <a:lnSpc>
                    <a:spcPct val="100000"/>
                  </a:lnSpc>
                  <a:buSzPct val="850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Arial"/>
                  </a:rPr>
                  <a:t>Categorize events using  </a:t>
                </a:r>
                <a:r>
                  <a:rPr lang="en-US" dirty="0" err="1">
                    <a:solidFill>
                      <a:srgbClr val="000000"/>
                    </a:solidFill>
                    <a:latin typeface="Arial"/>
                  </a:rPr>
                  <a:t>n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Arial"/>
                  </a:rPr>
                  <a:t>jets</a:t>
                </a:r>
                <a:r>
                  <a:rPr lang="en-US" dirty="0">
                    <a:solidFill>
                      <a:srgbClr val="000000"/>
                    </a:solidFill>
                    <a:latin typeface="Arial"/>
                  </a:rPr>
                  <a:t>, </a:t>
                </a:r>
                <a:r>
                  <a:rPr lang="en-US" dirty="0" err="1">
                    <a:solidFill>
                      <a:srgbClr val="000000"/>
                    </a:solidFill>
                    <a:latin typeface="Arial"/>
                  </a:rPr>
                  <a:t>n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Arial"/>
                  </a:rPr>
                  <a:t>b</a:t>
                </a:r>
                <a:r>
                  <a:rPr lang="en-US" baseline="-25000" dirty="0">
                    <a:solidFill>
                      <a:srgbClr val="000000"/>
                    </a:solidFill>
                    <a:latin typeface="Arial"/>
                  </a:rPr>
                  <a:t>-tags</a:t>
                </a:r>
                <a:r>
                  <a:rPr lang="en-US" dirty="0">
                    <a:solidFill>
                      <a:srgbClr val="000000"/>
                    </a:solidFill>
                    <a:latin typeface="Arial"/>
                  </a:rPr>
                  <a:t>, </a:t>
                </a:r>
                <a:r>
                  <a:rPr lang="en-US" dirty="0" err="1">
                    <a:solidFill>
                      <a:srgbClr val="000000"/>
                    </a:solidFill>
                    <a:latin typeface="Arial"/>
                  </a:rPr>
                  <a:t>n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Arial"/>
                  </a:rPr>
                  <a:t>mass</a:t>
                </a:r>
                <a:r>
                  <a:rPr lang="en-US" baseline="-25000" dirty="0">
                    <a:solidFill>
                      <a:srgbClr val="000000"/>
                    </a:solidFill>
                    <a:latin typeface="Arial"/>
                  </a:rPr>
                  <a:t>-tagged</a:t>
                </a:r>
              </a:p>
              <a:p>
                <a:pPr marL="285750" indent="-285750">
                  <a:lnSpc>
                    <a:spcPct val="100000"/>
                  </a:lnSpc>
                  <a:buSzPct val="85000"/>
                  <a:buFont typeface="Arial" panose="020B0604020202020204" pitchFamily="34" charset="0"/>
                  <a:buChar char="•"/>
                </a:pPr>
                <a:endParaRPr lang="en-US" baseline="-25000" dirty="0">
                  <a:solidFill>
                    <a:srgbClr val="000000"/>
                  </a:solidFill>
                  <a:latin typeface="Arial"/>
                </a:endParaRPr>
              </a:p>
              <a:p>
                <a:pPr marL="285750" indent="-285750">
                  <a:lnSpc>
                    <a:spcPct val="100000"/>
                  </a:lnSpc>
                  <a:buSzPct val="850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Arial"/>
                  </a:rPr>
                  <a:t>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𝑏𝑏</m:t>
                        </m:r>
                      </m:sub>
                      <m:sup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Arial"/>
                  </a:rPr>
                  <a:t>(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≷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Arial"/>
                  </a:rPr>
                  <a:t>100 GeV) to improve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Arial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rad>
                      </m:den>
                    </m:f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Arial"/>
                  </a:rPr>
                  <a:t> in some regions</a:t>
                </a:r>
              </a:p>
              <a:p>
                <a:pPr marL="285750" indent="-285750">
                  <a:lnSpc>
                    <a:spcPct val="100000"/>
                  </a:lnSpc>
                  <a:buSzPct val="85000"/>
                  <a:buFont typeface="Arial" panose="020B0604020202020204" pitchFamily="34" charset="0"/>
                  <a:buChar char="•"/>
                </a:pPr>
                <a:endParaRPr lang="it-IT" sz="17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lnSpc>
                    <a:spcPct val="100000"/>
                  </a:lnSpc>
                  <a:buSzPct val="85000"/>
                  <a:buFont typeface="Arial" panose="020B0604020202020204" pitchFamily="34" charset="0"/>
                  <a:buChar char="•"/>
                </a:pPr>
                <a:r>
                  <a:rPr lang="it-IT" b="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Simultaneous</a:t>
                </a:r>
                <a:r>
                  <a:rPr lang="it-IT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b="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likelihood</a:t>
                </a:r>
                <a:r>
                  <a:rPr lang="it-IT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b="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fit</a:t>
                </a:r>
                <a:r>
                  <a:rPr lang="it-IT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of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m</a:t>
                </a:r>
                <a:r>
                  <a:rPr lang="it-IT" baseline="-250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eff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shape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in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signal-rich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(SR) and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signal-depleted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(CR)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regions</a:t>
                </a:r>
                <a:endParaRPr lang="it-IT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742950" lvl="1" indent="-285750">
                  <a:buSzPct val="85000"/>
                  <a:buFont typeface="Arial" panose="020B0604020202020204" pitchFamily="34" charset="0"/>
                  <a:buChar char="•"/>
                </a:pPr>
                <a:r>
                  <a:rPr lang="it-IT" sz="1600" strike="noStrike" dirty="0">
                    <a:solidFill>
                      <a:srgbClr val="000000"/>
                    </a:solidFill>
                    <a:latin typeface="Arial"/>
                    <a:ea typeface="DejaVu Sans"/>
                  </a:rPr>
                  <a:t>Test a </a:t>
                </a:r>
                <a:r>
                  <a:rPr lang="it-IT" sz="1600" strike="noStrike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possible</a:t>
                </a:r>
                <a:r>
                  <a:rPr lang="it-IT" sz="1600" strike="noStrike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strike="noStrike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signal</a:t>
                </a:r>
                <a:endParaRPr lang="it-IT" sz="1600" strike="noStrike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742950" lvl="1" indent="-285750">
                  <a:buSzPct val="85000"/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Constrain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in situ the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leading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systematic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uncertainties</a:t>
                </a:r>
                <a:b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</a:br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buSzPct val="85000"/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000000"/>
                    </a:solidFill>
                    <a:latin typeface="Arial"/>
                    <a:ea typeface="DejaVu Sans"/>
                  </a:rPr>
                  <a:t>Most sensitive regions with high</a:t>
                </a:r>
                <a:r>
                  <a:rPr lang="en-GB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mass-tagged</a:t>
                </a:r>
                <a:br>
                  <a:rPr lang="en-GB" b="1" dirty="0">
                    <a:solidFill>
                      <a:srgbClr val="000000"/>
                    </a:solidFill>
                    <a:latin typeface="Arial"/>
                    <a:ea typeface="DejaVu Sans"/>
                  </a:rPr>
                </a:br>
                <a:r>
                  <a:rPr lang="en-GB" dirty="0">
                    <a:solidFill>
                      <a:srgbClr val="000000"/>
                    </a:solidFill>
                    <a:latin typeface="Arial"/>
                    <a:ea typeface="DejaVu Sans"/>
                  </a:rPr>
                  <a:t>and</a:t>
                </a:r>
                <a:r>
                  <a:rPr lang="en-GB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b-tag multiplicities</a:t>
                </a:r>
              </a:p>
              <a:p>
                <a:pPr>
                  <a:buSzPct val="85000"/>
                </a:pPr>
                <a:endParaRPr lang="it-IT" strike="noStrike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buSzPct val="85000"/>
                  <a:buFont typeface="Arial" panose="020B0604020202020204" pitchFamily="34" charset="0"/>
                  <a:buChar char="•"/>
                </a:pPr>
                <a:r>
                  <a:rPr lang="it-IT" strike="noStrike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Check</a:t>
                </a:r>
                <a:r>
                  <a:rPr lang="it-IT" strike="noStrike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trike="noStrike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fit</a:t>
                </a:r>
                <a:r>
                  <a:rPr lang="it-IT" strike="noStrike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trike="noStrike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results</a:t>
                </a:r>
                <a:r>
                  <a:rPr lang="it-IT" strike="noStrike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in </a:t>
                </a:r>
                <a:r>
                  <a:rPr lang="it-IT" strike="noStrike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validation</a:t>
                </a:r>
                <a:r>
                  <a:rPr lang="it-IT" strike="noStrike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trike="noStrike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regions</a:t>
                </a:r>
                <a:r>
                  <a:rPr lang="it-IT" strike="noStrike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(VR)</a:t>
                </a: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it-IT" sz="17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lnSpc>
                    <a:spcPct val="100000"/>
                  </a:lnSpc>
                  <a:buSzPct val="85000"/>
                  <a:buFont typeface="Arial" panose="020B0604020202020204" pitchFamily="34" charset="0"/>
                  <a:buChar char="•"/>
                </a:pPr>
                <a:endParaRPr lang="en-GB" sz="1700" strike="noStrike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it-IT" sz="1700" dirty="0">
                  <a:solidFill>
                    <a:srgbClr val="000000"/>
                  </a:solidFill>
                  <a:latin typeface="Arial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it-IT" sz="1700" dirty="0">
                  <a:solidFill>
                    <a:srgbClr val="000000"/>
                  </a:solidFill>
                  <a:latin typeface="Arial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en-GB" dirty="0"/>
              </a:p>
              <a:p>
                <a:pPr>
                  <a:lnSpc>
                    <a:spcPct val="100000"/>
                  </a:lnSpc>
                </a:pPr>
                <a:endParaRPr lang="en-GB" dirty="0"/>
              </a:p>
              <a:p>
                <a:pPr>
                  <a:lnSpc>
                    <a:spcPct val="100000"/>
                  </a:lnSpc>
                </a:pPr>
                <a:endParaRPr lang="en-GB" dirty="0"/>
              </a:p>
              <a:p>
                <a:pPr>
                  <a:lnSpc>
                    <a:spcPct val="100000"/>
                  </a:lnSpc>
                </a:pPr>
                <a:endParaRPr dirty="0"/>
              </a:p>
            </p:txBody>
          </p:sp>
        </mc:Choice>
        <mc:Fallback xmlns="">
          <p:sp>
            <p:nvSpPr>
              <p:cNvPr id="7" name="CustomShap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" y="1728040"/>
                <a:ext cx="5604570" cy="5373368"/>
              </a:xfrm>
              <a:prstGeom prst="rect">
                <a:avLst/>
              </a:prstGeom>
              <a:blipFill>
                <a:blip r:embed="rId3"/>
                <a:stretch>
                  <a:fillRect l="-435" t="-5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uppo 12"/>
          <p:cNvGrpSpPr/>
          <p:nvPr/>
        </p:nvGrpSpPr>
        <p:grpSpPr>
          <a:xfrm>
            <a:off x="7663420" y="5321515"/>
            <a:ext cx="1268993" cy="634716"/>
            <a:chOff x="7236296" y="562036"/>
            <a:chExt cx="1268993" cy="634716"/>
          </a:xfrm>
        </p:grpSpPr>
        <p:sp>
          <p:nvSpPr>
            <p:cNvPr id="9" name="Rettangolo 8"/>
            <p:cNvSpPr/>
            <p:nvPr/>
          </p:nvSpPr>
          <p:spPr>
            <a:xfrm>
              <a:off x="7236296" y="656692"/>
              <a:ext cx="360040" cy="18002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/>
            <p:cNvSpPr/>
            <p:nvPr/>
          </p:nvSpPr>
          <p:spPr>
            <a:xfrm>
              <a:off x="7236296" y="908720"/>
              <a:ext cx="360040" cy="1800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7602478" y="562036"/>
              <a:ext cx="9028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b="1" dirty="0">
                  <a:solidFill>
                    <a:srgbClr val="C00000"/>
                  </a:solidFill>
                  <a:latin typeface="Arial"/>
                  <a:ea typeface="DejaVu Sans"/>
                </a:rPr>
                <a:t>CR/SR</a:t>
              </a:r>
              <a:endParaRPr lang="it-IT" dirty="0">
                <a:solidFill>
                  <a:srgbClr val="C00000"/>
                </a:solidFill>
              </a:endParaRPr>
            </a:p>
          </p:txBody>
        </p:sp>
        <p:sp>
          <p:nvSpPr>
            <p:cNvPr id="12" name="Rettangolo 11"/>
            <p:cNvSpPr/>
            <p:nvPr/>
          </p:nvSpPr>
          <p:spPr>
            <a:xfrm>
              <a:off x="7596336" y="827420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b="1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DejaVu Sans"/>
                </a:rPr>
                <a:t>VR</a:t>
              </a:r>
              <a:endParaRPr lang="it-IT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5" name="Rettangolo 14"/>
          <p:cNvSpPr/>
          <p:nvPr/>
        </p:nvSpPr>
        <p:spPr>
          <a:xfrm>
            <a:off x="7171127" y="1412776"/>
            <a:ext cx="457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1L</a:t>
            </a:r>
            <a:endParaRPr lang="en-GB" dirty="0"/>
          </a:p>
        </p:txBody>
      </p:sp>
      <p:sp>
        <p:nvSpPr>
          <p:cNvPr id="17" name="Rettangolo 16"/>
          <p:cNvSpPr/>
          <p:nvPr/>
        </p:nvSpPr>
        <p:spPr>
          <a:xfrm>
            <a:off x="6000368" y="4613897"/>
            <a:ext cx="433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LM</a:t>
            </a:r>
            <a:endParaRPr lang="it-IT" sz="1400" dirty="0">
              <a:solidFill>
                <a:srgbClr val="00B0F0"/>
              </a:solidFill>
            </a:endParaRPr>
          </a:p>
        </p:txBody>
      </p:sp>
      <p:sp>
        <p:nvSpPr>
          <p:cNvPr id="18" name="Rettangolo 17"/>
          <p:cNvSpPr/>
          <p:nvPr/>
        </p:nvSpPr>
        <p:spPr>
          <a:xfrm>
            <a:off x="6849609" y="4613896"/>
            <a:ext cx="433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LM</a:t>
            </a:r>
            <a:endParaRPr lang="it-IT" sz="1400" dirty="0">
              <a:solidFill>
                <a:srgbClr val="00B0F0"/>
              </a:solidFill>
            </a:endParaRPr>
          </a:p>
        </p:txBody>
      </p:sp>
      <p:sp>
        <p:nvSpPr>
          <p:cNvPr id="19" name="Rettangolo 18"/>
          <p:cNvSpPr/>
          <p:nvPr/>
        </p:nvSpPr>
        <p:spPr>
          <a:xfrm>
            <a:off x="7711148" y="4619425"/>
            <a:ext cx="463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HM</a:t>
            </a:r>
            <a:endParaRPr lang="it-IT" sz="1400" dirty="0">
              <a:solidFill>
                <a:srgbClr val="00B0F0"/>
              </a:solidFill>
            </a:endParaRPr>
          </a:p>
        </p:txBody>
      </p:sp>
      <p:sp>
        <p:nvSpPr>
          <p:cNvPr id="20" name="Rettangolo 19"/>
          <p:cNvSpPr/>
          <p:nvPr/>
        </p:nvSpPr>
        <p:spPr>
          <a:xfrm>
            <a:off x="8545915" y="4530001"/>
            <a:ext cx="463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HM</a:t>
            </a:r>
            <a:endParaRPr lang="it-IT" sz="1400" dirty="0">
              <a:solidFill>
                <a:srgbClr val="00B0F0"/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5865699" y="1772313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13.2 fb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/>
              <p:cNvSpPr txBox="1"/>
              <p:nvPr/>
            </p:nvSpPr>
            <p:spPr>
              <a:xfrm>
                <a:off x="8005966" y="1649202"/>
                <a:ext cx="11742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GB" sz="1600" dirty="0"/>
                  <a:t> doublet (800 GeV)</a:t>
                </a:r>
              </a:p>
            </p:txBody>
          </p:sp>
        </mc:Choice>
        <mc:Fallback xmlns="">
          <p:sp>
            <p:nvSpPr>
              <p:cNvPr id="21" name="CasellaDiTes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966" y="1649202"/>
                <a:ext cx="1174239" cy="492443"/>
              </a:xfrm>
              <a:prstGeom prst="rect">
                <a:avLst/>
              </a:prstGeom>
              <a:blipFill>
                <a:blip r:embed="rId4"/>
                <a:stretch>
                  <a:fillRect l="-10363" t="-13750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960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Backgrounds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6" name="Rettangolo 5"/>
          <p:cNvSpPr/>
          <p:nvPr/>
        </p:nvSpPr>
        <p:spPr>
          <a:xfrm>
            <a:off x="7956376" y="3645024"/>
            <a:ext cx="86409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tangolo 9"/>
          <p:cNvSpPr/>
          <p:nvPr/>
        </p:nvSpPr>
        <p:spPr>
          <a:xfrm>
            <a:off x="6325342" y="1357311"/>
            <a:ext cx="457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1L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ttangolo 11"/>
              <p:cNvSpPr/>
              <p:nvPr/>
            </p:nvSpPr>
            <p:spPr>
              <a:xfrm>
                <a:off x="-36512" y="1629529"/>
                <a:ext cx="5732091" cy="4247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+light-jets 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are the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main backgrounds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Modelling across analysis regions is a </a:t>
                </a:r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crucial aspect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for this analysis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Powheg+Pythia6 (PP6) used as baseline MC, NLO description of inclusive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production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Derived corrections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to improve the modelling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Small backgrounds: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+jets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 top quark production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Diboson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production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Multijet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1629529"/>
                <a:ext cx="5732091" cy="4247317"/>
              </a:xfrm>
              <a:prstGeom prst="rect">
                <a:avLst/>
              </a:prstGeom>
              <a:blipFill>
                <a:blip r:embed="rId2"/>
                <a:stretch>
                  <a:fillRect l="-638" t="-7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magin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916832"/>
            <a:ext cx="3698588" cy="398081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86" t="287" r="15693" b="91564"/>
          <a:stretch/>
        </p:blipFill>
        <p:spPr>
          <a:xfrm>
            <a:off x="7668344" y="1552031"/>
            <a:ext cx="1268392" cy="771402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5476280" y="1916832"/>
            <a:ext cx="147198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900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273968"/>
                <a:ext cx="7308304" cy="10668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light-jets modelling</a:t>
                </a:r>
              </a:p>
            </p:txBody>
          </p:sp>
        </mc:Choice>
        <mc:Fallback xmlns="">
          <p:sp>
            <p:nvSpPr>
              <p:cNvPr id="4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73968"/>
                <a:ext cx="7308304" cy="1066800"/>
              </a:xfr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stomShape 5"/>
              <p:cNvSpPr/>
              <p:nvPr/>
            </p:nvSpPr>
            <p:spPr>
              <a:xfrm>
                <a:off x="251520" y="927794"/>
                <a:ext cx="8226360" cy="669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>
                  <a:lnSpc>
                    <a:spcPct val="100000"/>
                  </a:lnSpc>
                </a:pPr>
                <a:r>
                  <a:rPr lang="it-IT" sz="1600" dirty="0">
                    <a:solidFill>
                      <a:srgbClr val="424456"/>
                    </a:solidFill>
                    <a:latin typeface="Arial"/>
                  </a:rPr>
                  <a:t>The top-quark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srgbClr val="42445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42445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42445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424456"/>
                    </a:solidFill>
                  </a:rPr>
                  <a:t> discrepancy</a:t>
                </a:r>
                <a:endParaRPr sz="1600" dirty="0">
                  <a:solidFill>
                    <a:srgbClr val="424456"/>
                  </a:solidFill>
                </a:endParaRPr>
              </a:p>
            </p:txBody>
          </p:sp>
        </mc:Choice>
        <mc:Fallback xmlns="">
          <p:sp>
            <p:nvSpPr>
              <p:cNvPr id="6" name="Custom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27794"/>
                <a:ext cx="8226360" cy="669240"/>
              </a:xfrm>
              <a:prstGeom prst="rect">
                <a:avLst/>
              </a:prstGeom>
              <a:blipFill>
                <a:blip r:embed="rId3"/>
                <a:stretch>
                  <a:fillRect l="-3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48" y="2422343"/>
            <a:ext cx="3670909" cy="3561467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20888"/>
            <a:ext cx="3672408" cy="35629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ttangolo 8"/>
              <p:cNvSpPr/>
              <p:nvPr/>
            </p:nvSpPr>
            <p:spPr>
              <a:xfrm>
                <a:off x="0" y="1629529"/>
                <a:ext cx="709228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PP6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predicts a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harder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top-quark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spectrum than in data  </a:t>
                </a:r>
              </a:p>
              <a:p>
                <a:pPr lvl="1"/>
                <a:endParaRPr lang="en-GB" dirty="0"/>
              </a:p>
            </p:txBody>
          </p:sp>
        </mc:Choice>
        <mc:Fallback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29529"/>
                <a:ext cx="7092280" cy="646331"/>
              </a:xfrm>
              <a:prstGeom prst="rect">
                <a:avLst/>
              </a:prstGeom>
              <a:blipFill>
                <a:blip r:embed="rId6"/>
                <a:stretch>
                  <a:fillRect l="-516" t="-47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ttore 2 9"/>
          <p:cNvCxnSpPr/>
          <p:nvPr/>
        </p:nvCxnSpPr>
        <p:spPr>
          <a:xfrm>
            <a:off x="4283968" y="2166077"/>
            <a:ext cx="2355334" cy="248705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/>
          <p:nvPr/>
        </p:nvCxnSpPr>
        <p:spPr>
          <a:xfrm flipH="1">
            <a:off x="3654152" y="2190868"/>
            <a:ext cx="629816" cy="30373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1387217" y="5845310"/>
            <a:ext cx="2121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err="1"/>
              <a:t>Eur</a:t>
            </a:r>
            <a:r>
              <a:rPr lang="fr-FR" sz="1200" dirty="0"/>
              <a:t>. Phys. J. C76 (2016) 538</a:t>
            </a:r>
            <a:endParaRPr lang="en-GB" sz="1200" dirty="0"/>
          </a:p>
        </p:txBody>
      </p:sp>
      <p:sp>
        <p:nvSpPr>
          <p:cNvPr id="12" name="Rettangolo 11"/>
          <p:cNvSpPr/>
          <p:nvPr/>
        </p:nvSpPr>
        <p:spPr>
          <a:xfrm>
            <a:off x="5703789" y="5844823"/>
            <a:ext cx="18710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ATLAS-CONF-2016-040</a:t>
            </a:r>
          </a:p>
        </p:txBody>
      </p:sp>
    </p:spTree>
    <p:extLst>
      <p:ext uri="{BB962C8B-B14F-4D97-AF65-F5344CB8AC3E}">
        <p14:creationId xmlns:p14="http://schemas.microsoft.com/office/powerpoint/2010/main" val="420545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273968"/>
                <a:ext cx="7308304" cy="10668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light-jets modelling</a:t>
                </a:r>
              </a:p>
            </p:txBody>
          </p:sp>
        </mc:Choice>
        <mc:Fallback xmlns="">
          <p:sp>
            <p:nvSpPr>
              <p:cNvPr id="4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73968"/>
                <a:ext cx="7308304" cy="1066800"/>
              </a:xfrm>
              <a:blipFill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stomShape 5"/>
              <p:cNvSpPr/>
              <p:nvPr/>
            </p:nvSpPr>
            <p:spPr>
              <a:xfrm>
                <a:off x="251520" y="927794"/>
                <a:ext cx="8226360" cy="669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>
                  <a:lnSpc>
                    <a:spcPct val="100000"/>
                  </a:lnSpc>
                </a:pPr>
                <a:r>
                  <a:rPr lang="it-IT" sz="1600" dirty="0">
                    <a:solidFill>
                      <a:srgbClr val="424456"/>
                    </a:solidFill>
                    <a:latin typeface="Arial"/>
                  </a:rPr>
                  <a:t>The top-quark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srgbClr val="42445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42445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42445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424456"/>
                    </a:solidFill>
                  </a:rPr>
                  <a:t> discrepancy</a:t>
                </a:r>
                <a:endParaRPr sz="1600" dirty="0">
                  <a:solidFill>
                    <a:srgbClr val="424456"/>
                  </a:solidFill>
                </a:endParaRPr>
              </a:p>
            </p:txBody>
          </p:sp>
        </mc:Choice>
        <mc:Fallback xmlns="">
          <p:sp>
            <p:nvSpPr>
              <p:cNvPr id="6" name="Custom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27794"/>
                <a:ext cx="8226360" cy="669240"/>
              </a:xfrm>
              <a:prstGeom prst="rect">
                <a:avLst/>
              </a:prstGeom>
              <a:blipFill>
                <a:blip r:embed="rId4"/>
                <a:stretch>
                  <a:fillRect l="-3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07" y="3038879"/>
            <a:ext cx="3816264" cy="3702489"/>
          </a:xfrm>
          <a:prstGeom prst="rect">
            <a:avLst/>
          </a:prstGeom>
        </p:spPr>
      </p:pic>
      <p:graphicFrame>
        <p:nvGraphicFramePr>
          <p:cNvPr id="7" name="Ogget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770832"/>
              </p:ext>
            </p:extLst>
          </p:nvPr>
        </p:nvGraphicFramePr>
        <p:xfrm>
          <a:off x="4739312" y="3068960"/>
          <a:ext cx="3816424" cy="3701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6" name="Acrobat Document" r:id="rId6" imgW="5400453" imgH="5238505" progId="AcroExch.Document.DC">
                  <p:embed/>
                </p:oleObj>
              </mc:Choice>
              <mc:Fallback>
                <p:oleObj name="Acrobat Document" r:id="rId6" imgW="5400453" imgH="523850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39312" y="3068960"/>
                        <a:ext cx="3816424" cy="3701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ttangolo 8"/>
              <p:cNvSpPr/>
              <p:nvPr/>
            </p:nvSpPr>
            <p:spPr>
              <a:xfrm>
                <a:off x="0" y="1629529"/>
                <a:ext cx="6948264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PP6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predicts a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harder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top-quark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spectrum than in data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Related to </a:t>
                </a:r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missing NNLO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corrections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Reweight PP6 using the distribution at NNLO  </a:t>
                </a:r>
              </a:p>
              <a:p>
                <a:pPr lvl="1"/>
                <a:endParaRPr lang="en-GB" dirty="0"/>
              </a:p>
            </p:txBody>
          </p:sp>
        </mc:Choice>
        <mc:Fallback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29529"/>
                <a:ext cx="6948264" cy="1446550"/>
              </a:xfrm>
              <a:prstGeom prst="rect">
                <a:avLst/>
              </a:prstGeom>
              <a:blipFill>
                <a:blip r:embed="rId8"/>
                <a:stretch>
                  <a:fillRect l="-526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758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gget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584650"/>
              </p:ext>
            </p:extLst>
          </p:nvPr>
        </p:nvGraphicFramePr>
        <p:xfrm>
          <a:off x="3019714" y="3902430"/>
          <a:ext cx="3032565" cy="29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9" name="Acrobat Document" r:id="rId3" imgW="5400453" imgH="5181502" progId="AcroExch.Document.DC">
                  <p:embed/>
                </p:oleObj>
              </mc:Choice>
              <mc:Fallback>
                <p:oleObj name="Acrobat Document" r:id="rId3" imgW="5400453" imgH="518150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9714" y="3902430"/>
                        <a:ext cx="3032565" cy="2909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magin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66" y="2046316"/>
            <a:ext cx="3154582" cy="30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273968"/>
                <a:ext cx="7308304" cy="10668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+≥1</m:t>
                    </m:r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modelling</a:t>
                </a:r>
              </a:p>
            </p:txBody>
          </p:sp>
        </mc:Choice>
        <mc:Fallback xmlns="">
          <p:sp>
            <p:nvSpPr>
              <p:cNvPr id="4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73968"/>
                <a:ext cx="7308304" cy="1066800"/>
              </a:xfr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6" name="Rettangolo 5"/>
          <p:cNvSpPr/>
          <p:nvPr/>
        </p:nvSpPr>
        <p:spPr>
          <a:xfrm>
            <a:off x="0" y="1378282"/>
            <a:ext cx="54360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of events based on truth matching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partons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hadrons and particle-level jets)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PP6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only leading-log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accuracy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70% uncertainty at LO vs 30% at NLO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Reweight kinematics to state-of-art calculations @NLO in 4F scheme (massive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-quarks)</a:t>
            </a:r>
          </a:p>
          <a:p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8"/>
          <a:stretch/>
        </p:blipFill>
        <p:spPr>
          <a:xfrm>
            <a:off x="5840849" y="639728"/>
            <a:ext cx="3150096" cy="1474352"/>
          </a:xfrm>
          <a:prstGeom prst="rect">
            <a:avLst/>
          </a:prstGeom>
        </p:spPr>
      </p:pic>
      <p:sp>
        <p:nvSpPr>
          <p:cNvPr id="18" name="Figura a mano libera 17"/>
          <p:cNvSpPr/>
          <p:nvPr/>
        </p:nvSpPr>
        <p:spPr>
          <a:xfrm>
            <a:off x="7138981" y="1698171"/>
            <a:ext cx="855488" cy="1619795"/>
          </a:xfrm>
          <a:custGeom>
            <a:avLst/>
            <a:gdLst>
              <a:gd name="connsiteX0" fmla="*/ 855488 w 855488"/>
              <a:gd name="connsiteY0" fmla="*/ 0 h 1619795"/>
              <a:gd name="connsiteX1" fmla="*/ 2048 w 855488"/>
              <a:gd name="connsiteY1" fmla="*/ 879566 h 1619795"/>
              <a:gd name="connsiteX2" fmla="*/ 663899 w 855488"/>
              <a:gd name="connsiteY2" fmla="*/ 1619795 h 161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5488" h="1619795">
                <a:moveTo>
                  <a:pt x="855488" y="0"/>
                </a:moveTo>
                <a:cubicBezTo>
                  <a:pt x="444734" y="304800"/>
                  <a:pt x="33980" y="609600"/>
                  <a:pt x="2048" y="879566"/>
                </a:cubicBezTo>
                <a:cubicBezTo>
                  <a:pt x="-29884" y="1149532"/>
                  <a:pt x="317007" y="1384663"/>
                  <a:pt x="663899" y="161979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902430"/>
            <a:ext cx="3046924" cy="2955570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6244459" y="5765613"/>
            <a:ext cx="3064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ATL-PHYS-PUB-2016-016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672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Data/MC </a:t>
            </a:r>
            <a:r>
              <a:rPr lang="it-IT" dirty="0" err="1">
                <a:solidFill>
                  <a:srgbClr val="438086"/>
                </a:solidFill>
              </a:rPr>
              <a:t>comparison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93136"/>
            <a:ext cx="2227151" cy="21600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493136"/>
            <a:ext cx="2227151" cy="21600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493136"/>
            <a:ext cx="2227151" cy="2160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653376"/>
            <a:ext cx="2227151" cy="2160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653376"/>
            <a:ext cx="2227151" cy="2160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653376"/>
            <a:ext cx="2227151" cy="2160000"/>
          </a:xfrm>
          <a:prstGeom prst="rect">
            <a:avLst/>
          </a:prstGeom>
        </p:spPr>
      </p:pic>
      <p:sp>
        <p:nvSpPr>
          <p:cNvPr id="16" name="Rettangolo 15"/>
          <p:cNvSpPr/>
          <p:nvPr/>
        </p:nvSpPr>
        <p:spPr>
          <a:xfrm>
            <a:off x="323528" y="5404454"/>
            <a:ext cx="457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1L</a:t>
            </a:r>
            <a:endParaRPr lang="en-GB" dirty="0"/>
          </a:p>
        </p:txBody>
      </p:sp>
      <p:sp>
        <p:nvSpPr>
          <p:cNvPr id="17" name="Rettangolo 16"/>
          <p:cNvSpPr/>
          <p:nvPr/>
        </p:nvSpPr>
        <p:spPr>
          <a:xfrm>
            <a:off x="323528" y="3166391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0L</a:t>
            </a:r>
            <a:endParaRPr lang="en-GB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/>
              <p:cNvSpPr/>
              <p:nvPr/>
            </p:nvSpPr>
            <p:spPr>
              <a:xfrm>
                <a:off x="179512" y="1159581"/>
                <a:ext cx="849694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Comparison at preselection level: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(6)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jets,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b-tags for 1L (0L) channel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Some </a:t>
                </a: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discrepancies observed </a:t>
                </a:r>
              </a:p>
            </p:txBody>
          </p:sp>
        </mc:Choice>
        <mc:Fallback xmlns="">
          <p:sp>
            <p:nvSpPr>
              <p:cNvPr id="18" name="Rettango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59581"/>
                <a:ext cx="8496944" cy="646331"/>
              </a:xfrm>
              <a:prstGeom prst="rect">
                <a:avLst/>
              </a:prstGeom>
              <a:blipFill>
                <a:blip r:embed="rId8"/>
                <a:stretch>
                  <a:fillRect l="-430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455" y="2702424"/>
            <a:ext cx="1206086" cy="1805518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1209216" y="2132317"/>
            <a:ext cx="1705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jets</a:t>
            </a:r>
            <a:endParaRPr lang="en-GB" dirty="0"/>
          </a:p>
        </p:txBody>
      </p:sp>
      <p:sp>
        <p:nvSpPr>
          <p:cNvPr id="19" name="Rettangolo 18"/>
          <p:cNvSpPr/>
          <p:nvPr/>
        </p:nvSpPr>
        <p:spPr>
          <a:xfrm>
            <a:off x="3318761" y="2132317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b-tags</a:t>
            </a:r>
            <a:endParaRPr lang="en-GB" dirty="0"/>
          </a:p>
        </p:txBody>
      </p:sp>
      <p:sp>
        <p:nvSpPr>
          <p:cNvPr id="20" name="Rettangolo 19"/>
          <p:cNvSpPr/>
          <p:nvPr/>
        </p:nvSpPr>
        <p:spPr>
          <a:xfrm>
            <a:off x="6228184" y="2123684"/>
            <a:ext cx="561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</a:t>
            </a:r>
            <a:r>
              <a:rPr lang="en-US" baseline="-25000" dirty="0" err="1"/>
              <a:t>eff</a:t>
            </a:r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1164362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36512" y="188640"/>
            <a:ext cx="822960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A </a:t>
            </a:r>
            <a:r>
              <a:rPr lang="it-IT" dirty="0" err="1">
                <a:solidFill>
                  <a:srgbClr val="438086"/>
                </a:solidFill>
              </a:rPr>
              <a:t>successful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theory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7" name="Gruppo 6"/>
          <p:cNvGrpSpPr/>
          <p:nvPr/>
        </p:nvGrpSpPr>
        <p:grpSpPr>
          <a:xfrm>
            <a:off x="-36512" y="1988971"/>
            <a:ext cx="6336704" cy="4508628"/>
            <a:chOff x="7802" y="1441808"/>
            <a:chExt cx="5217839" cy="3913379"/>
          </a:xfrm>
        </p:grpSpPr>
        <p:grpSp>
          <p:nvGrpSpPr>
            <p:cNvPr id="5" name="Gruppo 4"/>
            <p:cNvGrpSpPr/>
            <p:nvPr/>
          </p:nvGrpSpPr>
          <p:grpSpPr>
            <a:xfrm>
              <a:off x="7802" y="1441808"/>
              <a:ext cx="5217839" cy="3913379"/>
              <a:chOff x="7802" y="1441808"/>
              <a:chExt cx="5217839" cy="3913379"/>
            </a:xfrm>
          </p:grpSpPr>
          <p:pic>
            <p:nvPicPr>
              <p:cNvPr id="2" name="Immagin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" y="1441808"/>
                <a:ext cx="5217839" cy="3913379"/>
              </a:xfrm>
              <a:prstGeom prst="rect">
                <a:avLst/>
              </a:prstGeom>
            </p:spPr>
          </p:pic>
          <p:sp>
            <p:nvSpPr>
              <p:cNvPr id="3" name="Rettangolo 2"/>
              <p:cNvSpPr/>
              <p:nvPr/>
            </p:nvSpPr>
            <p:spPr>
              <a:xfrm>
                <a:off x="4355976" y="1599622"/>
                <a:ext cx="720080" cy="31255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" name="Rettangolo 5"/>
            <p:cNvSpPr/>
            <p:nvPr/>
          </p:nvSpPr>
          <p:spPr>
            <a:xfrm>
              <a:off x="4283968" y="1844824"/>
              <a:ext cx="144016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316" y="2101688"/>
            <a:ext cx="2674658" cy="466210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808812" y="1070706"/>
            <a:ext cx="7920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Standard Model (SM) describes the interactions between </a:t>
            </a: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known elementary particles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accounting for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of the fundamental forces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of Nature.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</p:spTree>
    <p:extLst>
      <p:ext uri="{BB962C8B-B14F-4D97-AF65-F5344CB8AC3E}">
        <p14:creationId xmlns:p14="http://schemas.microsoft.com/office/powerpoint/2010/main" val="1966620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Data/MC </a:t>
            </a:r>
            <a:r>
              <a:rPr lang="it-IT" dirty="0" err="1">
                <a:solidFill>
                  <a:srgbClr val="438086"/>
                </a:solidFill>
              </a:rPr>
              <a:t>comparison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93136"/>
            <a:ext cx="2227151" cy="21600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493136"/>
            <a:ext cx="2227151" cy="21600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493136"/>
            <a:ext cx="2227151" cy="2160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653376"/>
            <a:ext cx="2227151" cy="2160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653376"/>
            <a:ext cx="2227151" cy="2160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653376"/>
            <a:ext cx="2227151" cy="2160000"/>
          </a:xfrm>
          <a:prstGeom prst="rect">
            <a:avLst/>
          </a:prstGeom>
        </p:spPr>
      </p:pic>
      <p:sp>
        <p:nvSpPr>
          <p:cNvPr id="16" name="Rettangolo 15"/>
          <p:cNvSpPr/>
          <p:nvPr/>
        </p:nvSpPr>
        <p:spPr>
          <a:xfrm>
            <a:off x="323528" y="5404454"/>
            <a:ext cx="457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1L</a:t>
            </a:r>
            <a:endParaRPr lang="en-GB" dirty="0"/>
          </a:p>
        </p:txBody>
      </p:sp>
      <p:sp>
        <p:nvSpPr>
          <p:cNvPr id="17" name="Rettangolo 16"/>
          <p:cNvSpPr/>
          <p:nvPr/>
        </p:nvSpPr>
        <p:spPr>
          <a:xfrm>
            <a:off x="323528" y="3166391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0L</a:t>
            </a:r>
            <a:endParaRPr lang="en-GB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/>
              <p:cNvSpPr/>
              <p:nvPr/>
            </p:nvSpPr>
            <p:spPr>
              <a:xfrm>
                <a:off x="179512" y="1159581"/>
                <a:ext cx="849694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Comparison at preselection level: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(6)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jets,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b-tags for 1L (0L) channel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Some </a:t>
                </a: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discrepancies observed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en-US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covered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by systematic uncertainties</a:t>
                </a:r>
                <a:endPara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ttango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59581"/>
                <a:ext cx="8496944" cy="646331"/>
              </a:xfrm>
              <a:prstGeom prst="rect">
                <a:avLst/>
              </a:prstGeom>
              <a:blipFill>
                <a:blip r:embed="rId8"/>
                <a:stretch>
                  <a:fillRect l="-430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455" y="2702424"/>
            <a:ext cx="1206086" cy="1805518"/>
          </a:xfrm>
          <a:prstGeom prst="rect">
            <a:avLst/>
          </a:prstGeom>
        </p:spPr>
      </p:pic>
      <p:sp>
        <p:nvSpPr>
          <p:cNvPr id="19" name="Rettangolo 18"/>
          <p:cNvSpPr/>
          <p:nvPr/>
        </p:nvSpPr>
        <p:spPr>
          <a:xfrm>
            <a:off x="1209216" y="2132317"/>
            <a:ext cx="1705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jets</a:t>
            </a:r>
            <a:endParaRPr lang="en-GB" dirty="0"/>
          </a:p>
        </p:txBody>
      </p:sp>
      <p:sp>
        <p:nvSpPr>
          <p:cNvPr id="20" name="Rettangolo 19"/>
          <p:cNvSpPr/>
          <p:nvPr/>
        </p:nvSpPr>
        <p:spPr>
          <a:xfrm>
            <a:off x="3318761" y="2132317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b-tags</a:t>
            </a:r>
            <a:endParaRPr lang="en-GB" dirty="0"/>
          </a:p>
        </p:txBody>
      </p:sp>
      <p:sp>
        <p:nvSpPr>
          <p:cNvPr id="21" name="Rettangolo 20"/>
          <p:cNvSpPr/>
          <p:nvPr/>
        </p:nvSpPr>
        <p:spPr>
          <a:xfrm>
            <a:off x="6228184" y="2123684"/>
            <a:ext cx="561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</a:t>
            </a:r>
            <a:r>
              <a:rPr lang="en-US" baseline="-25000" dirty="0" err="1"/>
              <a:t>eff</a:t>
            </a:r>
            <a:endParaRPr lang="en-GB" baseline="-25000" dirty="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174727"/>
            <a:ext cx="4145145" cy="466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03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Systematic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uncertainties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71" y="1040295"/>
            <a:ext cx="3832674" cy="58052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179512" y="1371329"/>
                <a:ext cx="4824536" cy="41857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Very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sophisticated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systematic model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Breakdown into components for a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flexible model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Main experimental uncertainties: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Jet energy scale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b(c)-tagging and </a:t>
                </a:r>
                <a:r>
                  <a:rPr lang="en-US" sz="1600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mistagging</a:t>
                </a:r>
                <a:endParaRPr lang="en-US" sz="16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Normalization uncertainties for small backgrounds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Detailed modelling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+jets</a:t>
                </a:r>
                <a:br>
                  <a:rPr lang="en-US" dirty="0"/>
                </a:b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371329"/>
                <a:ext cx="4824536" cy="4185761"/>
              </a:xfrm>
              <a:prstGeom prst="rect">
                <a:avLst/>
              </a:prstGeom>
              <a:blipFill>
                <a:blip r:embed="rId3"/>
                <a:stretch>
                  <a:fillRect l="-758" t="-873" r="-2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ttore 2 8"/>
          <p:cNvCxnSpPr/>
          <p:nvPr/>
        </p:nvCxnSpPr>
        <p:spPr>
          <a:xfrm flipV="1">
            <a:off x="2591780" y="2969589"/>
            <a:ext cx="2772308" cy="17137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/>
          <p:nvPr/>
        </p:nvCxnSpPr>
        <p:spPr>
          <a:xfrm>
            <a:off x="3783032" y="3462032"/>
            <a:ext cx="1145887" cy="3176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arentesi graffa aperta 2"/>
          <p:cNvSpPr/>
          <p:nvPr/>
        </p:nvSpPr>
        <p:spPr>
          <a:xfrm>
            <a:off x="4997807" y="5589240"/>
            <a:ext cx="222265" cy="115212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ttore 2 15"/>
          <p:cNvCxnSpPr/>
          <p:nvPr/>
        </p:nvCxnSpPr>
        <p:spPr>
          <a:xfrm>
            <a:off x="4139952" y="4221088"/>
            <a:ext cx="720080" cy="182844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entesi graffa aperta 16"/>
          <p:cNvSpPr/>
          <p:nvPr/>
        </p:nvSpPr>
        <p:spPr>
          <a:xfrm>
            <a:off x="5083206" y="3481788"/>
            <a:ext cx="222265" cy="667292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831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273968"/>
                <a:ext cx="7308304" cy="10668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+</a:t>
                </a:r>
                <a:r>
                  <a:rPr lang="it-IT" dirty="0" err="1">
                    <a:solidFill>
                      <a:srgbClr val="438086"/>
                    </a:solidFill>
                  </a:rPr>
                  <a:t>jets</a:t>
                </a:r>
                <a:r>
                  <a:rPr lang="it-IT" dirty="0">
                    <a:solidFill>
                      <a:srgbClr val="438086"/>
                    </a:solidFill>
                  </a:rPr>
                  <a:t> </a:t>
                </a:r>
                <a:r>
                  <a:rPr lang="it-IT" dirty="0" err="1">
                    <a:solidFill>
                      <a:srgbClr val="438086"/>
                    </a:solidFill>
                  </a:rPr>
                  <a:t>uncertainties</a:t>
                </a:r>
                <a:endParaRPr lang="it-IT" dirty="0">
                  <a:solidFill>
                    <a:srgbClr val="438086"/>
                  </a:solidFill>
                </a:endParaRPr>
              </a:p>
            </p:txBody>
          </p:sp>
        </mc:Choice>
        <mc:Fallback xmlns="">
          <p:sp>
            <p:nvSpPr>
              <p:cNvPr id="4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73968"/>
                <a:ext cx="7308304" cy="1066800"/>
              </a:xfr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tangolo 5"/>
              <p:cNvSpPr/>
              <p:nvPr/>
            </p:nvSpPr>
            <p:spPr>
              <a:xfrm>
                <a:off x="179512" y="1371329"/>
                <a:ext cx="8964488" cy="52937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inclusive NNLO cross section uncertainty ~6%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50 %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normalization uncertainty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normalization free floating in the fit; determined from data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Uncertainty related to differential NNLO calculation 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(†) </a:t>
                </a:r>
              </a:p>
              <a:p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(†) 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not applied to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6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1600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Parton shower uncertainty 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(*)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Difference with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Powheg+Herwig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Radiation model uncertainty 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(*)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scale variations,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Powheg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parameters and PS tune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NLO matrix element uncertainty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(*):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Difference with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aMC@NLO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(*)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uncorrelated across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+light-jets,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6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6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Only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𝒕</m:t>
                    </m:r>
                    <m:acc>
                      <m:accPr>
                        <m:chr m:val="̅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  <m:r>
                      <a:rPr lang="en-US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: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from NLO samples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PDF uncertainties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Scales uncertainties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Parton Shower, Underlying Event and Multi-Parton Interaction modelling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Parton shower and NLO model: comparison with NLO 4F samples</a:t>
                </a:r>
                <a:br>
                  <a:rPr lang="en-US" dirty="0"/>
                </a:b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371329"/>
                <a:ext cx="8964488" cy="5293757"/>
              </a:xfrm>
              <a:prstGeom prst="rect">
                <a:avLst/>
              </a:prstGeom>
              <a:blipFill>
                <a:blip r:embed="rId3"/>
                <a:stretch>
                  <a:fillRect l="-544" t="-6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tangolo 1"/>
          <p:cNvSpPr/>
          <p:nvPr/>
        </p:nvSpPr>
        <p:spPr>
          <a:xfrm>
            <a:off x="179512" y="1268760"/>
            <a:ext cx="8757224" cy="115212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/>
          <p:cNvSpPr/>
          <p:nvPr/>
        </p:nvSpPr>
        <p:spPr>
          <a:xfrm>
            <a:off x="179512" y="2492896"/>
            <a:ext cx="8757224" cy="1944216"/>
          </a:xfrm>
          <a:prstGeom prst="rect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tangolo 8"/>
          <p:cNvSpPr/>
          <p:nvPr/>
        </p:nvSpPr>
        <p:spPr>
          <a:xfrm>
            <a:off x="179512" y="4518505"/>
            <a:ext cx="8757224" cy="1718807"/>
          </a:xfrm>
          <a:prstGeom prst="rect">
            <a:avLst/>
          </a:prstGeom>
          <a:noFill/>
          <a:ln w="38100">
            <a:solidFill>
              <a:srgbClr val="0057D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417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129952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Statistical </a:t>
            </a:r>
            <a:r>
              <a:rPr lang="it-IT" dirty="0" err="1">
                <a:solidFill>
                  <a:srgbClr val="438086"/>
                </a:solidFill>
              </a:rPr>
              <a:t>analysis</a:t>
            </a:r>
            <a:r>
              <a:rPr lang="it-IT" dirty="0">
                <a:solidFill>
                  <a:srgbClr val="438086"/>
                </a:solidFill>
              </a:rPr>
              <a:t> 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tangolo 5"/>
              <p:cNvSpPr/>
              <p:nvPr/>
            </p:nvSpPr>
            <p:spPr>
              <a:xfrm>
                <a:off x="72008" y="1353667"/>
                <a:ext cx="6732240" cy="4883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Test two hypotheses using a signal strength modifier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𝑡h𝑒𝑜𝑟𝑦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=0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  <a:r>
                  <a:rPr 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16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the B-only hypothesis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=1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  <a:r>
                  <a:rPr 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the S+B hypothesis</a:t>
                </a:r>
              </a:p>
              <a:p>
                <a:b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p-value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quantifies agreement of data with given hypothesis: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agreement with B-only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hypothesis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𝜇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agreement with S+B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hypothesis</a:t>
                </a:r>
                <a:b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Profile likelihood ratio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used to compute p-value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Built from Poisson probabilities for all bins and systematic uncertainties pdf (Nuisance Parameters)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Maximizing the likelihood will result in improved data/MC agreement and reduced uncertainties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To avoid rejection in case of not enough sensitivity: CL</a:t>
                </a:r>
                <a:r>
                  <a:rPr lang="en-US" sz="1600" baseline="-25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method</a:t>
                </a:r>
                <a:b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</a:b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Exclude signal hypothesis at 95% CL if:</a:t>
                </a:r>
                <a:br>
                  <a:rPr lang="en-US" sz="1600" dirty="0">
                    <a:sym typeface="Wingdings" panose="05000000000000000000" pitchFamily="2" charset="2"/>
                  </a:rPr>
                </a:br>
                <a:endParaRPr lang="en-US" sz="1600" dirty="0"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8" y="1353667"/>
                <a:ext cx="6732240" cy="4883645"/>
              </a:xfrm>
              <a:prstGeom prst="rect">
                <a:avLst/>
              </a:prstGeom>
              <a:blipFill>
                <a:blip r:embed="rId2"/>
                <a:stretch>
                  <a:fillRect l="-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97" y="1930611"/>
            <a:ext cx="2763312" cy="1900221"/>
          </a:xfrm>
          <a:prstGeom prst="rect">
            <a:avLst/>
          </a:prstGeom>
        </p:spPr>
      </p:pic>
      <p:sp>
        <p:nvSpPr>
          <p:cNvPr id="9" name="CustomShape 5"/>
          <p:cNvSpPr/>
          <p:nvPr/>
        </p:nvSpPr>
        <p:spPr>
          <a:xfrm>
            <a:off x="251520" y="671528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it-IT" sz="1600" dirty="0">
                <a:solidFill>
                  <a:srgbClr val="424456"/>
                </a:solidFill>
                <a:latin typeface="Arial"/>
              </a:rPr>
              <a:t>Intermezzo</a:t>
            </a:r>
            <a:endParaRPr sz="1600" dirty="0">
              <a:solidFill>
                <a:srgbClr val="42445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6574802" y="4020182"/>
                <a:ext cx="2016224" cy="7670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802" y="4020182"/>
                <a:ext cx="2016224" cy="7670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/>
              <p:cNvSpPr/>
              <p:nvPr/>
            </p:nvSpPr>
            <p:spPr>
              <a:xfrm>
                <a:off x="6156176" y="5301208"/>
                <a:ext cx="2304256" cy="788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≤0.05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Rettango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5301208"/>
                <a:ext cx="2304256" cy="788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316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Fit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results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39" y="909040"/>
            <a:ext cx="2556985" cy="28800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909040"/>
            <a:ext cx="2556985" cy="28800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933214"/>
            <a:ext cx="2556985" cy="2880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27" y="3933214"/>
            <a:ext cx="2556985" cy="288000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7098632" y="621214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 err="1">
                <a:solidFill>
                  <a:srgbClr val="000000"/>
                </a:solidFill>
                <a:latin typeface="Arial"/>
                <a:ea typeface="DejaVu Sans"/>
              </a:rPr>
              <a:t>Post-fit</a:t>
            </a:r>
            <a:r>
              <a:rPr lang="it-IT" i="1" dirty="0">
                <a:solidFill>
                  <a:srgbClr val="000000"/>
                </a:solidFill>
                <a:latin typeface="Arial"/>
                <a:ea typeface="DejaVu Sans"/>
              </a:rPr>
              <a:t> (B-</a:t>
            </a:r>
            <a:r>
              <a:rPr lang="it-IT" i="1" dirty="0" err="1">
                <a:solidFill>
                  <a:srgbClr val="000000"/>
                </a:solidFill>
                <a:latin typeface="Arial"/>
                <a:ea typeface="DejaVu Sans"/>
              </a:rPr>
              <a:t>only</a:t>
            </a:r>
            <a:r>
              <a:rPr lang="it-IT" i="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4851901" y="621214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 err="1">
                <a:solidFill>
                  <a:srgbClr val="000000"/>
                </a:solidFill>
                <a:latin typeface="Arial"/>
                <a:ea typeface="DejaVu Sans"/>
              </a:rPr>
              <a:t>Pre-fit</a:t>
            </a:r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 rot="16200000">
            <a:off x="3513173" y="1697110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Arial"/>
                <a:ea typeface="DejaVu Sans"/>
              </a:rPr>
              <a:t>CR/SR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2" name="Rettangolo 11"/>
          <p:cNvSpPr/>
          <p:nvPr/>
        </p:nvSpPr>
        <p:spPr>
          <a:xfrm rot="16200000">
            <a:off x="3774660" y="488116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chemeClr val="bg1">
                    <a:lumMod val="50000"/>
                  </a:schemeClr>
                </a:solidFill>
                <a:latin typeface="Arial"/>
                <a:ea typeface="DejaVu Sans"/>
              </a:rPr>
              <a:t>VR</a:t>
            </a:r>
            <a:endParaRPr lang="it-IT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0" y="2653186"/>
            <a:ext cx="379558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Improved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data/MC agreement and reduced uncertainties post-fit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good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modelling across large phase space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Fit results able to </a:t>
            </a: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 VR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quite well!</a:t>
            </a:r>
          </a:p>
        </p:txBody>
      </p:sp>
      <p:sp>
        <p:nvSpPr>
          <p:cNvPr id="17" name="Rettangolo 16"/>
          <p:cNvSpPr/>
          <p:nvPr/>
        </p:nvSpPr>
        <p:spPr>
          <a:xfrm>
            <a:off x="4651320" y="1483512"/>
            <a:ext cx="457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1L</a:t>
            </a:r>
            <a:endParaRPr lang="en-GB" dirty="0"/>
          </a:p>
        </p:txBody>
      </p:sp>
      <p:sp>
        <p:nvSpPr>
          <p:cNvPr id="18" name="Rettangolo 17"/>
          <p:cNvSpPr/>
          <p:nvPr/>
        </p:nvSpPr>
        <p:spPr>
          <a:xfrm>
            <a:off x="5683253" y="169711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0L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19" name="Rettangolo 18"/>
          <p:cNvSpPr/>
          <p:nvPr/>
        </p:nvSpPr>
        <p:spPr>
          <a:xfrm>
            <a:off x="4743791" y="4572472"/>
            <a:ext cx="457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1L</a:t>
            </a:r>
            <a:endParaRPr lang="en-GB" dirty="0"/>
          </a:p>
        </p:txBody>
      </p:sp>
      <p:sp>
        <p:nvSpPr>
          <p:cNvPr id="20" name="Rettangolo 19"/>
          <p:cNvSpPr/>
          <p:nvPr/>
        </p:nvSpPr>
        <p:spPr>
          <a:xfrm>
            <a:off x="7191749" y="1484837"/>
            <a:ext cx="457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1L</a:t>
            </a:r>
            <a:endParaRPr lang="en-GB" dirty="0"/>
          </a:p>
        </p:txBody>
      </p:sp>
      <p:sp>
        <p:nvSpPr>
          <p:cNvPr id="21" name="Rettangolo 20"/>
          <p:cNvSpPr/>
          <p:nvPr/>
        </p:nvSpPr>
        <p:spPr>
          <a:xfrm>
            <a:off x="7383946" y="4571809"/>
            <a:ext cx="457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1L</a:t>
            </a:r>
            <a:endParaRPr lang="en-GB" dirty="0"/>
          </a:p>
        </p:txBody>
      </p:sp>
      <p:sp>
        <p:nvSpPr>
          <p:cNvPr id="22" name="Rettangolo 21"/>
          <p:cNvSpPr/>
          <p:nvPr/>
        </p:nvSpPr>
        <p:spPr>
          <a:xfrm>
            <a:off x="5879126" y="469649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0L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23" name="Rettangolo 22"/>
          <p:cNvSpPr/>
          <p:nvPr/>
        </p:nvSpPr>
        <p:spPr>
          <a:xfrm>
            <a:off x="8332395" y="169711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0L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24" name="Rettangolo 23"/>
          <p:cNvSpPr/>
          <p:nvPr/>
        </p:nvSpPr>
        <p:spPr>
          <a:xfrm>
            <a:off x="8531229" y="469649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0L</a:t>
            </a:r>
            <a:endParaRPr lang="en-GB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718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129952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Fit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results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6" name="Rettangolo 5"/>
          <p:cNvSpPr/>
          <p:nvPr/>
        </p:nvSpPr>
        <p:spPr>
          <a:xfrm>
            <a:off x="161764" y="1256858"/>
            <a:ext cx="69847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Subset of </a:t>
            </a:r>
            <a:r>
              <a:rPr lang="en-GB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1L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regions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Improved data/MC agreement and reduced uncertainties post-fit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Very good modelling of the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Unfortunately no significant excess!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46" y="2565144"/>
            <a:ext cx="1917739" cy="21600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95" y="4725384"/>
            <a:ext cx="1917739" cy="2160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097" y="2565144"/>
            <a:ext cx="1917739" cy="2160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098" y="4725384"/>
            <a:ext cx="1917739" cy="2160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565144"/>
            <a:ext cx="1917739" cy="2160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7" y="4725384"/>
            <a:ext cx="1917739" cy="216000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997" y="2565144"/>
            <a:ext cx="1917739" cy="216000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996" y="4725384"/>
            <a:ext cx="1917739" cy="2160000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 rot="16200000">
            <a:off x="76715" y="3151790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 err="1">
                <a:solidFill>
                  <a:srgbClr val="000000"/>
                </a:solidFill>
                <a:latin typeface="Arial"/>
                <a:ea typeface="DejaVu Sans"/>
              </a:rPr>
              <a:t>Pre-fit</a:t>
            </a:r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 rot="16200000">
            <a:off x="-410597" y="5427901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 err="1">
                <a:solidFill>
                  <a:srgbClr val="000000"/>
                </a:solidFill>
                <a:latin typeface="Arial"/>
                <a:ea typeface="DejaVu Sans"/>
              </a:rPr>
              <a:t>Post-fit</a:t>
            </a:r>
            <a:r>
              <a:rPr lang="it-IT" i="1" dirty="0">
                <a:solidFill>
                  <a:srgbClr val="000000"/>
                </a:solidFill>
                <a:latin typeface="Arial"/>
                <a:ea typeface="DejaVu Sans"/>
              </a:rPr>
              <a:t> (B-</a:t>
            </a:r>
            <a:r>
              <a:rPr lang="it-IT" i="1" dirty="0" err="1">
                <a:solidFill>
                  <a:srgbClr val="000000"/>
                </a:solidFill>
                <a:latin typeface="Arial"/>
                <a:ea typeface="DejaVu Sans"/>
              </a:rPr>
              <a:t>only</a:t>
            </a:r>
            <a:r>
              <a:rPr lang="it-IT" i="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it-IT" dirty="0"/>
          </a:p>
        </p:txBody>
      </p:sp>
      <p:sp>
        <p:nvSpPr>
          <p:cNvPr id="16" name="CustomShape 5"/>
          <p:cNvSpPr/>
          <p:nvPr/>
        </p:nvSpPr>
        <p:spPr>
          <a:xfrm>
            <a:off x="179512" y="698947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424456"/>
                </a:solidFill>
                <a:latin typeface="Arial"/>
              </a:rPr>
              <a:t>1L shape plots</a:t>
            </a:r>
            <a:endParaRPr sz="1600" dirty="0">
              <a:solidFill>
                <a:srgbClr val="42445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/>
              <p:cNvSpPr txBox="1"/>
              <p:nvPr/>
            </p:nvSpPr>
            <p:spPr>
              <a:xfrm>
                <a:off x="1466242" y="2364854"/>
                <a:ext cx="123957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,≥6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,≥4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242" y="2364854"/>
                <a:ext cx="1239570" cy="246221"/>
              </a:xfrm>
              <a:prstGeom prst="rect">
                <a:avLst/>
              </a:prstGeom>
              <a:blipFill>
                <a:blip r:embed="rId10"/>
                <a:stretch>
                  <a:fillRect l="-3448" r="-2956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/>
              <p:cNvSpPr txBox="1"/>
              <p:nvPr/>
            </p:nvSpPr>
            <p:spPr>
              <a:xfrm>
                <a:off x="7308304" y="2359695"/>
                <a:ext cx="145046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,≥6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,≥4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CasellaDiTes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2359695"/>
                <a:ext cx="1450462" cy="246221"/>
              </a:xfrm>
              <a:prstGeom prst="rect">
                <a:avLst/>
              </a:prstGeom>
              <a:blipFill>
                <a:blip r:embed="rId11"/>
                <a:stretch>
                  <a:fillRect l="-2521" r="-2101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/>
              <p:cNvSpPr txBox="1"/>
              <p:nvPr/>
            </p:nvSpPr>
            <p:spPr>
              <a:xfrm>
                <a:off x="5259632" y="2346666"/>
                <a:ext cx="164423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,≥6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,≥4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𝐻𝑀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CasellaDiTes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632" y="2346666"/>
                <a:ext cx="1644233" cy="246221"/>
              </a:xfrm>
              <a:prstGeom prst="rect">
                <a:avLst/>
              </a:prstGeom>
              <a:blipFill>
                <a:blip r:embed="rId12"/>
                <a:stretch>
                  <a:fillRect l="-2593" r="-1481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/>
              <p:cNvSpPr txBox="1"/>
              <p:nvPr/>
            </p:nvSpPr>
            <p:spPr>
              <a:xfrm>
                <a:off x="3262602" y="2355760"/>
                <a:ext cx="160415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,≥6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,≥4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𝐿𝑀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CasellaDiTes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602" y="2355760"/>
                <a:ext cx="1604157" cy="246221"/>
              </a:xfrm>
              <a:prstGeom prst="rect">
                <a:avLst/>
              </a:prstGeom>
              <a:blipFill>
                <a:blip r:embed="rId13"/>
                <a:stretch>
                  <a:fillRect l="-2281" r="-2281" b="-31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249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129952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Fit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results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6" name="Rettangolo 5"/>
          <p:cNvSpPr/>
          <p:nvPr/>
        </p:nvSpPr>
        <p:spPr>
          <a:xfrm>
            <a:off x="34221" y="1156211"/>
            <a:ext cx="6984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Subset of </a:t>
            </a:r>
            <a:r>
              <a:rPr lang="en-GB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0L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regions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Improved data/MC agreement and reduced uncertainties post-fit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Very good modelling of the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Unfortunately no significant excess!</a:t>
            </a:r>
          </a:p>
        </p:txBody>
      </p:sp>
      <p:sp>
        <p:nvSpPr>
          <p:cNvPr id="14" name="Rettangolo 13"/>
          <p:cNvSpPr/>
          <p:nvPr/>
        </p:nvSpPr>
        <p:spPr>
          <a:xfrm rot="16200000">
            <a:off x="76715" y="3151790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 err="1">
                <a:solidFill>
                  <a:srgbClr val="000000"/>
                </a:solidFill>
                <a:latin typeface="Arial"/>
                <a:ea typeface="DejaVu Sans"/>
              </a:rPr>
              <a:t>Pre-fit</a:t>
            </a:r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 rot="16200000">
            <a:off x="-410597" y="5237231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 err="1">
                <a:solidFill>
                  <a:srgbClr val="000000"/>
                </a:solidFill>
                <a:latin typeface="Arial"/>
                <a:ea typeface="DejaVu Sans"/>
              </a:rPr>
              <a:t>Post-fit</a:t>
            </a:r>
            <a:r>
              <a:rPr lang="it-IT" i="1" dirty="0">
                <a:solidFill>
                  <a:srgbClr val="000000"/>
                </a:solidFill>
                <a:latin typeface="Arial"/>
                <a:ea typeface="DejaVu Sans"/>
              </a:rPr>
              <a:t> (B-</a:t>
            </a:r>
            <a:r>
              <a:rPr lang="it-IT" i="1" dirty="0" err="1">
                <a:solidFill>
                  <a:srgbClr val="000000"/>
                </a:solidFill>
                <a:latin typeface="Arial"/>
                <a:ea typeface="DejaVu Sans"/>
              </a:rPr>
              <a:t>only</a:t>
            </a:r>
            <a:r>
              <a:rPr lang="it-IT" i="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it-IT" dirty="0"/>
          </a:p>
        </p:txBody>
      </p:sp>
      <p:sp>
        <p:nvSpPr>
          <p:cNvPr id="16" name="CustomShape 5"/>
          <p:cNvSpPr/>
          <p:nvPr/>
        </p:nvSpPr>
        <p:spPr>
          <a:xfrm>
            <a:off x="179512" y="698947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424456"/>
                </a:solidFill>
                <a:latin typeface="Arial"/>
              </a:rPr>
              <a:t>0L shape plots</a:t>
            </a:r>
            <a:endParaRPr sz="1600" dirty="0">
              <a:solidFill>
                <a:srgbClr val="424456"/>
              </a:solidFill>
            </a:endParaRPr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6" y="2493136"/>
            <a:ext cx="1917739" cy="216000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95" y="4653376"/>
            <a:ext cx="1917739" cy="216000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17" y="2493136"/>
            <a:ext cx="1917739" cy="2160000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851" y="4653136"/>
            <a:ext cx="1917739" cy="2160000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48" y="2492896"/>
            <a:ext cx="1917739" cy="2160000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24" y="4653376"/>
            <a:ext cx="1917739" cy="2160000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709" y="2492896"/>
            <a:ext cx="1917739" cy="2160000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997" y="4653136"/>
            <a:ext cx="1917739" cy="21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/>
              <p:cNvSpPr txBox="1"/>
              <p:nvPr/>
            </p:nvSpPr>
            <p:spPr>
              <a:xfrm>
                <a:off x="1163943" y="2289901"/>
                <a:ext cx="164423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,≥7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,≥4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𝐻𝑀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5" name="CasellaDiTes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43" y="2289901"/>
                <a:ext cx="1644233" cy="246221"/>
              </a:xfrm>
              <a:prstGeom prst="rect">
                <a:avLst/>
              </a:prstGeom>
              <a:blipFill>
                <a:blip r:embed="rId10"/>
                <a:stretch>
                  <a:fillRect l="-2593" r="-1481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/>
              <p:cNvSpPr txBox="1"/>
              <p:nvPr/>
            </p:nvSpPr>
            <p:spPr>
              <a:xfrm>
                <a:off x="7245710" y="2276872"/>
                <a:ext cx="145046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,≥7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,≥4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6" name="CasellaDiTes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710" y="2276872"/>
                <a:ext cx="1450462" cy="246221"/>
              </a:xfrm>
              <a:prstGeom prst="rect">
                <a:avLst/>
              </a:prstGeom>
              <a:blipFill>
                <a:blip r:embed="rId11"/>
                <a:stretch>
                  <a:fillRect l="-2521" r="-2101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/>
              <p:cNvSpPr txBox="1"/>
              <p:nvPr/>
            </p:nvSpPr>
            <p:spPr>
              <a:xfrm>
                <a:off x="5197038" y="2276872"/>
                <a:ext cx="164423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,≥7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𝐻𝑀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7" name="CasellaDiTes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038" y="2276872"/>
                <a:ext cx="1644233" cy="246221"/>
              </a:xfrm>
              <a:prstGeom prst="rect">
                <a:avLst/>
              </a:prstGeom>
              <a:blipFill>
                <a:blip r:embed="rId12"/>
                <a:stretch>
                  <a:fillRect l="-2230" r="-1859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/>
              <p:cNvSpPr txBox="1"/>
              <p:nvPr/>
            </p:nvSpPr>
            <p:spPr>
              <a:xfrm>
                <a:off x="3404438" y="2285966"/>
                <a:ext cx="123957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,≥7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8" name="CasellaDiTes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438" y="2285966"/>
                <a:ext cx="1239570" cy="246221"/>
              </a:xfrm>
              <a:prstGeom prst="rect">
                <a:avLst/>
              </a:prstGeom>
              <a:blipFill>
                <a:blip r:embed="rId13"/>
                <a:stretch>
                  <a:fillRect l="-2941" r="-2451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455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Limits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6" name="Rettangolo 5"/>
          <p:cNvSpPr/>
          <p:nvPr/>
        </p:nvSpPr>
        <p:spPr>
          <a:xfrm>
            <a:off x="323527" y="1171491"/>
            <a:ext cx="74653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 significant excess observed, set limits in different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Limits as a function of mass for a vector-like top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Extend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the sensitivity compared to previous searches by </a:t>
            </a: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~200-300 GeV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493336"/>
            <a:ext cx="4082324" cy="3960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1" y="2493336"/>
            <a:ext cx="4082324" cy="396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ttangolo 9"/>
              <p:cNvSpPr/>
              <p:nvPr/>
            </p:nvSpPr>
            <p:spPr>
              <a:xfrm>
                <a:off x="1691680" y="6268670"/>
                <a:ext cx="1704697" cy="369332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&gt;1.02</m:t>
                    </m:r>
                  </m:oMath>
                </a14:m>
                <a:r>
                  <a:rPr lang="en-GB" dirty="0"/>
                  <a:t> TeV</a:t>
                </a:r>
              </a:p>
            </p:txBody>
          </p:sp>
        </mc:Choice>
        <mc:Fallback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6268670"/>
                <a:ext cx="1704697" cy="369332"/>
              </a:xfrm>
              <a:prstGeom prst="rect">
                <a:avLst/>
              </a:prstGeom>
              <a:blipFill>
                <a:blip r:embed="rId4"/>
                <a:stretch>
                  <a:fillRect t="-4545" r="-1056" b="-1818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ttangolo 10"/>
              <p:cNvSpPr/>
              <p:nvPr/>
            </p:nvSpPr>
            <p:spPr>
              <a:xfrm>
                <a:off x="5940152" y="6268670"/>
                <a:ext cx="1704697" cy="369332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&gt;1.16</m:t>
                    </m:r>
                  </m:oMath>
                </a14:m>
                <a:r>
                  <a:rPr lang="en-GB" dirty="0"/>
                  <a:t> TeV</a:t>
                </a:r>
              </a:p>
            </p:txBody>
          </p:sp>
        </mc:Choice>
        <mc:Fallback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68670"/>
                <a:ext cx="1704697" cy="369332"/>
              </a:xfrm>
              <a:prstGeom prst="rect">
                <a:avLst/>
              </a:prstGeom>
              <a:blipFill>
                <a:blip r:embed="rId5"/>
                <a:stretch>
                  <a:fillRect t="-4545" r="-1053" b="-1818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566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Model </a:t>
            </a:r>
            <a:r>
              <a:rPr lang="it-IT" dirty="0" err="1">
                <a:solidFill>
                  <a:srgbClr val="438086"/>
                </a:solidFill>
              </a:rPr>
              <a:t>independent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limits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6" name="Rettangolo 5"/>
          <p:cNvSpPr/>
          <p:nvPr/>
        </p:nvSpPr>
        <p:spPr>
          <a:xfrm>
            <a:off x="276183" y="1324689"/>
            <a:ext cx="74653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Remove the assumption on the branching ratios</a:t>
            </a:r>
          </a:p>
        </p:txBody>
      </p:sp>
      <p:cxnSp>
        <p:nvCxnSpPr>
          <p:cNvPr id="3" name="Connettore 2 2"/>
          <p:cNvCxnSpPr/>
          <p:nvPr/>
        </p:nvCxnSpPr>
        <p:spPr>
          <a:xfrm flipV="1">
            <a:off x="1475656" y="2564904"/>
            <a:ext cx="0" cy="3312368"/>
          </a:xfrm>
          <a:prstGeom prst="straightConnector1">
            <a:avLst/>
          </a:prstGeom>
          <a:ln w="57150">
            <a:solidFill>
              <a:srgbClr val="43808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/>
          <p:nvPr/>
        </p:nvCxnSpPr>
        <p:spPr>
          <a:xfrm flipV="1">
            <a:off x="1443039" y="5865210"/>
            <a:ext cx="3808040" cy="8384"/>
          </a:xfrm>
          <a:prstGeom prst="straightConnector1">
            <a:avLst/>
          </a:prstGeom>
          <a:ln w="57150">
            <a:solidFill>
              <a:srgbClr val="43808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3654152" y="6021288"/>
                <a:ext cx="15544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BR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𝑊𝑏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438086"/>
                  </a:solidFill>
                </a:endParaRPr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152" y="6021288"/>
                <a:ext cx="1554465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/>
              <p:cNvSpPr/>
              <p:nvPr/>
            </p:nvSpPr>
            <p:spPr>
              <a:xfrm rot="16200000">
                <a:off x="351306" y="3403205"/>
                <a:ext cx="14473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BR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𝐻𝑡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438086"/>
                  </a:solidFill>
                </a:endParaRPr>
              </a:p>
            </p:txBody>
          </p:sp>
        </mc:Choice>
        <mc:Fallback xmlns=""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51306" y="3403205"/>
                <a:ext cx="1447319" cy="369332"/>
              </a:xfrm>
              <a:prstGeom prst="rect">
                <a:avLst/>
              </a:prstGeom>
              <a:blipFill>
                <a:blip r:embed="rId3"/>
                <a:stretch>
                  <a:fillRect r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871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Model </a:t>
            </a:r>
            <a:r>
              <a:rPr lang="it-IT" dirty="0" err="1">
                <a:solidFill>
                  <a:srgbClr val="438086"/>
                </a:solidFill>
              </a:rPr>
              <a:t>independent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limits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276183" y="1324689"/>
                <a:ext cx="746533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Remove the assumption on the branching ratios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BR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𝑊𝑏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BR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BR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83" y="1324689"/>
                <a:ext cx="7465337" cy="584775"/>
              </a:xfrm>
              <a:prstGeom prst="rect">
                <a:avLst/>
              </a:prstGeom>
              <a:blipFill>
                <a:blip r:embed="rId2"/>
                <a:stretch>
                  <a:fillRect l="-327" t="-3125" b="-104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ttore 2 2"/>
          <p:cNvCxnSpPr/>
          <p:nvPr/>
        </p:nvCxnSpPr>
        <p:spPr>
          <a:xfrm flipV="1">
            <a:off x="1475656" y="2564904"/>
            <a:ext cx="0" cy="3312368"/>
          </a:xfrm>
          <a:prstGeom prst="straightConnector1">
            <a:avLst/>
          </a:prstGeom>
          <a:ln w="57150">
            <a:solidFill>
              <a:srgbClr val="43808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/>
          <p:nvPr/>
        </p:nvCxnSpPr>
        <p:spPr>
          <a:xfrm flipV="1">
            <a:off x="1443039" y="5865210"/>
            <a:ext cx="3808040" cy="8384"/>
          </a:xfrm>
          <a:prstGeom prst="straightConnector1">
            <a:avLst/>
          </a:prstGeom>
          <a:ln w="57150">
            <a:solidFill>
              <a:srgbClr val="43808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3654152" y="6021288"/>
                <a:ext cx="15544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BR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𝑊𝑏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438086"/>
                  </a:solidFill>
                </a:endParaRPr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152" y="6021288"/>
                <a:ext cx="155446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/>
              <p:cNvSpPr/>
              <p:nvPr/>
            </p:nvSpPr>
            <p:spPr>
              <a:xfrm rot="16200000">
                <a:off x="351306" y="3403205"/>
                <a:ext cx="14473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BR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𝐻𝑡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438086"/>
                  </a:solidFill>
                </a:endParaRPr>
              </a:p>
            </p:txBody>
          </p:sp>
        </mc:Choice>
        <mc:Fallback xmlns=""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51306" y="3403205"/>
                <a:ext cx="1447319" cy="369332"/>
              </a:xfrm>
              <a:prstGeom prst="rect">
                <a:avLst/>
              </a:prstGeom>
              <a:blipFill>
                <a:blip r:embed="rId4"/>
                <a:stretch>
                  <a:fillRect r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riangolo rettangolo 13"/>
          <p:cNvSpPr/>
          <p:nvPr/>
        </p:nvSpPr>
        <p:spPr>
          <a:xfrm rot="10800000">
            <a:off x="1524411" y="2882908"/>
            <a:ext cx="3407628" cy="2922355"/>
          </a:xfrm>
          <a:prstGeom prst="rtTriangle">
            <a:avLst/>
          </a:prstGeom>
          <a:solidFill>
            <a:srgbClr val="A1BFC2"/>
          </a:solidFill>
          <a:ln>
            <a:solidFill>
              <a:srgbClr val="A1B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ttangolo 14"/>
          <p:cNvSpPr/>
          <p:nvPr/>
        </p:nvSpPr>
        <p:spPr>
          <a:xfrm rot="2488317">
            <a:off x="2642015" y="3803687"/>
            <a:ext cx="15937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Forbidden by</a:t>
            </a:r>
          </a:p>
          <a:p>
            <a:pPr algn="ctr"/>
            <a:r>
              <a:rPr lang="en-US" dirty="0"/>
              <a:t>BR </a:t>
            </a:r>
            <a:r>
              <a:rPr lang="en-GB" dirty="0" err="1"/>
              <a:t>unitarity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0536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36512" y="188640"/>
            <a:ext cx="822960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A </a:t>
            </a:r>
            <a:r>
              <a:rPr lang="it-IT" dirty="0" err="1">
                <a:solidFill>
                  <a:srgbClr val="438086"/>
                </a:solidFill>
              </a:rPr>
              <a:t>successful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theory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7" name="Gruppo 6"/>
          <p:cNvGrpSpPr/>
          <p:nvPr/>
        </p:nvGrpSpPr>
        <p:grpSpPr>
          <a:xfrm>
            <a:off x="-36512" y="1988971"/>
            <a:ext cx="6336704" cy="4508628"/>
            <a:chOff x="7802" y="1441808"/>
            <a:chExt cx="5217839" cy="3913379"/>
          </a:xfrm>
        </p:grpSpPr>
        <p:grpSp>
          <p:nvGrpSpPr>
            <p:cNvPr id="5" name="Gruppo 4"/>
            <p:cNvGrpSpPr/>
            <p:nvPr/>
          </p:nvGrpSpPr>
          <p:grpSpPr>
            <a:xfrm>
              <a:off x="7802" y="1441808"/>
              <a:ext cx="5217839" cy="3913379"/>
              <a:chOff x="7802" y="1441808"/>
              <a:chExt cx="5217839" cy="3913379"/>
            </a:xfrm>
          </p:grpSpPr>
          <p:pic>
            <p:nvPicPr>
              <p:cNvPr id="2" name="Immagin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" y="1441808"/>
                <a:ext cx="5217839" cy="3913379"/>
              </a:xfrm>
              <a:prstGeom prst="rect">
                <a:avLst/>
              </a:prstGeom>
            </p:spPr>
          </p:pic>
          <p:sp>
            <p:nvSpPr>
              <p:cNvPr id="3" name="Rettangolo 2"/>
              <p:cNvSpPr/>
              <p:nvPr/>
            </p:nvSpPr>
            <p:spPr>
              <a:xfrm>
                <a:off x="4355976" y="1599622"/>
                <a:ext cx="720080" cy="31255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" name="Rettangolo 5"/>
            <p:cNvSpPr/>
            <p:nvPr/>
          </p:nvSpPr>
          <p:spPr>
            <a:xfrm>
              <a:off x="4283968" y="1844824"/>
              <a:ext cx="144016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316" y="2101688"/>
            <a:ext cx="2674658" cy="4662100"/>
          </a:xfrm>
          <a:prstGeom prst="rect">
            <a:avLst/>
          </a:prstGeom>
        </p:spPr>
      </p:pic>
      <p:sp>
        <p:nvSpPr>
          <p:cNvPr id="13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808812" y="1070706"/>
            <a:ext cx="7920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Standard Model (SM) describes the interactions between </a:t>
            </a: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known elementary particles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accounting for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of the fundamental forces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of Nature.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25384"/>
            <a:ext cx="8798276" cy="48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5585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Model </a:t>
            </a:r>
            <a:r>
              <a:rPr lang="it-IT" dirty="0" err="1">
                <a:solidFill>
                  <a:srgbClr val="438086"/>
                </a:solidFill>
              </a:rPr>
              <a:t>independent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limits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276183" y="1324689"/>
                <a:ext cx="746533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Remove the assumption on the branching ratios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BR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𝑊𝑏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BR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BR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Different analyses are sensitive to different parts of the triangle</a:t>
                </a:r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83" y="1324689"/>
                <a:ext cx="7465337" cy="830997"/>
              </a:xfrm>
              <a:prstGeom prst="rect">
                <a:avLst/>
              </a:prstGeom>
              <a:blipFill>
                <a:blip r:embed="rId2"/>
                <a:stretch>
                  <a:fillRect l="-327" t="-2190" b="-80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ttore 2 2"/>
          <p:cNvCxnSpPr/>
          <p:nvPr/>
        </p:nvCxnSpPr>
        <p:spPr>
          <a:xfrm flipV="1">
            <a:off x="1300633" y="2564904"/>
            <a:ext cx="0" cy="3312368"/>
          </a:xfrm>
          <a:prstGeom prst="straightConnector1">
            <a:avLst/>
          </a:prstGeom>
          <a:ln w="57150">
            <a:solidFill>
              <a:srgbClr val="43808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/>
          <p:nvPr/>
        </p:nvCxnSpPr>
        <p:spPr>
          <a:xfrm flipV="1">
            <a:off x="1268016" y="5865210"/>
            <a:ext cx="3808040" cy="8384"/>
          </a:xfrm>
          <a:prstGeom prst="straightConnector1">
            <a:avLst/>
          </a:prstGeom>
          <a:ln w="57150">
            <a:solidFill>
              <a:srgbClr val="43808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3479129" y="6021288"/>
                <a:ext cx="15544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BR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𝑊𝑏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438086"/>
                  </a:solidFill>
                </a:endParaRPr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129" y="6021288"/>
                <a:ext cx="155446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/>
              <p:cNvSpPr/>
              <p:nvPr/>
            </p:nvSpPr>
            <p:spPr>
              <a:xfrm rot="16200000">
                <a:off x="176283" y="3403205"/>
                <a:ext cx="14473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BR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𝐻𝑡</m:t>
                      </m:r>
                      <m:r>
                        <a:rPr lang="en-US" b="0" i="1" smtClean="0">
                          <a:solidFill>
                            <a:srgbClr val="43808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438086"/>
                  </a:solidFill>
                </a:endParaRPr>
              </a:p>
            </p:txBody>
          </p:sp>
        </mc:Choice>
        <mc:Fallback xmlns=""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76283" y="3403205"/>
                <a:ext cx="1447319" cy="369332"/>
              </a:xfrm>
              <a:prstGeom prst="rect">
                <a:avLst/>
              </a:prstGeom>
              <a:blipFill>
                <a:blip r:embed="rId4"/>
                <a:stretch>
                  <a:fillRect r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riangolo rettangolo 13"/>
          <p:cNvSpPr/>
          <p:nvPr/>
        </p:nvSpPr>
        <p:spPr>
          <a:xfrm rot="10800000">
            <a:off x="1349388" y="2882908"/>
            <a:ext cx="3407628" cy="2922355"/>
          </a:xfrm>
          <a:prstGeom prst="rtTriangle">
            <a:avLst/>
          </a:prstGeom>
          <a:solidFill>
            <a:srgbClr val="A1BFC2"/>
          </a:solidFill>
          <a:ln>
            <a:solidFill>
              <a:srgbClr val="A1BF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ttangolo 14"/>
          <p:cNvSpPr/>
          <p:nvPr/>
        </p:nvSpPr>
        <p:spPr>
          <a:xfrm rot="2488317">
            <a:off x="2466992" y="3803687"/>
            <a:ext cx="15937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Forbidden by</a:t>
            </a:r>
          </a:p>
          <a:p>
            <a:pPr algn="ctr"/>
            <a:r>
              <a:rPr lang="en-US" dirty="0"/>
              <a:t>BR </a:t>
            </a:r>
            <a:r>
              <a:rPr lang="en-GB" dirty="0" err="1"/>
              <a:t>unitarity</a:t>
            </a:r>
            <a:endParaRPr lang="en-GB" dirty="0"/>
          </a:p>
        </p:txBody>
      </p:sp>
      <p:sp>
        <p:nvSpPr>
          <p:cNvPr id="2" name="Triangolo rettangolo 1"/>
          <p:cNvSpPr/>
          <p:nvPr/>
        </p:nvSpPr>
        <p:spPr>
          <a:xfrm>
            <a:off x="1349387" y="2924944"/>
            <a:ext cx="1319398" cy="1122156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riangolo rettangolo 12"/>
          <p:cNvSpPr/>
          <p:nvPr/>
        </p:nvSpPr>
        <p:spPr>
          <a:xfrm>
            <a:off x="3437619" y="4710795"/>
            <a:ext cx="1319398" cy="1122156"/>
          </a:xfrm>
          <a:prstGeom prst="rtTriangle">
            <a:avLst/>
          </a:prstGeom>
          <a:solidFill>
            <a:srgbClr val="D12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riangolo rettangolo 15"/>
          <p:cNvSpPr/>
          <p:nvPr/>
        </p:nvSpPr>
        <p:spPr>
          <a:xfrm>
            <a:off x="1349386" y="4696951"/>
            <a:ext cx="1319398" cy="1122156"/>
          </a:xfrm>
          <a:prstGeom prst="rtTriangle">
            <a:avLst/>
          </a:prstGeom>
          <a:solidFill>
            <a:srgbClr val="E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ttangolo 17"/>
          <p:cNvSpPr/>
          <p:nvPr/>
        </p:nvSpPr>
        <p:spPr>
          <a:xfrm rot="2797379">
            <a:off x="1379842" y="5303550"/>
            <a:ext cx="655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Zt+X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1321483" y="3348281"/>
            <a:ext cx="699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Ht+X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1L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7" name="Rettangolo 16"/>
          <p:cNvSpPr/>
          <p:nvPr/>
        </p:nvSpPr>
        <p:spPr>
          <a:xfrm rot="18308077">
            <a:off x="3509055" y="5331361"/>
            <a:ext cx="7777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Wb+X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8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Model </a:t>
            </a:r>
            <a:r>
              <a:rPr lang="it-IT" dirty="0" err="1">
                <a:solidFill>
                  <a:srgbClr val="438086"/>
                </a:solidFill>
              </a:rPr>
              <a:t>independent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limits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276183" y="1324689"/>
                <a:ext cx="746533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Remove the assumption on the branching ratios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BR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𝑊𝑏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BR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BR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Different analyses are sensitive to different parts of the triangle</a:t>
                </a:r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83" y="1324689"/>
                <a:ext cx="7465337" cy="830997"/>
              </a:xfrm>
              <a:prstGeom prst="rect">
                <a:avLst/>
              </a:prstGeom>
              <a:blipFill>
                <a:blip r:embed="rId2"/>
                <a:stretch>
                  <a:fillRect l="-327" t="-2190" b="-80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o 21"/>
          <p:cNvGrpSpPr/>
          <p:nvPr/>
        </p:nvGrpSpPr>
        <p:grpSpPr>
          <a:xfrm>
            <a:off x="715277" y="2564904"/>
            <a:ext cx="4360779" cy="3825716"/>
            <a:chOff x="890300" y="2564904"/>
            <a:chExt cx="4360779" cy="3825716"/>
          </a:xfrm>
        </p:grpSpPr>
        <p:cxnSp>
          <p:nvCxnSpPr>
            <p:cNvPr id="3" name="Connettore 2 2"/>
            <p:cNvCxnSpPr/>
            <p:nvPr/>
          </p:nvCxnSpPr>
          <p:spPr>
            <a:xfrm flipV="1">
              <a:off x="1475656" y="2564904"/>
              <a:ext cx="0" cy="3312368"/>
            </a:xfrm>
            <a:prstGeom prst="straightConnector1">
              <a:avLst/>
            </a:prstGeom>
            <a:ln w="57150">
              <a:solidFill>
                <a:srgbClr val="43808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2 8"/>
            <p:cNvCxnSpPr/>
            <p:nvPr/>
          </p:nvCxnSpPr>
          <p:spPr>
            <a:xfrm flipV="1">
              <a:off x="1443039" y="5865210"/>
              <a:ext cx="3808040" cy="8384"/>
            </a:xfrm>
            <a:prstGeom prst="straightConnector1">
              <a:avLst/>
            </a:prstGeom>
            <a:ln w="57150">
              <a:solidFill>
                <a:srgbClr val="43808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ttangolo 10"/>
                <p:cNvSpPr/>
                <p:nvPr/>
              </p:nvSpPr>
              <p:spPr>
                <a:xfrm>
                  <a:off x="3654152" y="6021288"/>
                  <a:ext cx="15544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BR</m:t>
                        </m:r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𝑊𝑏</m:t>
                        </m:r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>
                    <a:solidFill>
                      <a:srgbClr val="438086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ttangolo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4152" y="6021288"/>
                  <a:ext cx="1554465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ttangolo 11"/>
                <p:cNvSpPr/>
                <p:nvPr/>
              </p:nvSpPr>
              <p:spPr>
                <a:xfrm rot="16200000">
                  <a:off x="351306" y="3403205"/>
                  <a:ext cx="14473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BR</m:t>
                        </m:r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𝐻𝑡</m:t>
                        </m:r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>
                    <a:solidFill>
                      <a:srgbClr val="43808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ttangolo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51306" y="3403205"/>
                  <a:ext cx="1447319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47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riangolo rettangolo 13"/>
            <p:cNvSpPr/>
            <p:nvPr/>
          </p:nvSpPr>
          <p:spPr>
            <a:xfrm rot="10800000">
              <a:off x="1524411" y="2882908"/>
              <a:ext cx="3407628" cy="2922355"/>
            </a:xfrm>
            <a:prstGeom prst="rtTriangle">
              <a:avLst/>
            </a:prstGeom>
            <a:solidFill>
              <a:srgbClr val="A1BFC2"/>
            </a:solidFill>
            <a:ln>
              <a:solidFill>
                <a:srgbClr val="A1BF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ttangolo 14"/>
            <p:cNvSpPr/>
            <p:nvPr/>
          </p:nvSpPr>
          <p:spPr>
            <a:xfrm rot="2488317">
              <a:off x="2642015" y="3803687"/>
              <a:ext cx="159370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Forbidden by</a:t>
              </a:r>
            </a:p>
            <a:p>
              <a:pPr algn="ctr"/>
              <a:r>
                <a:rPr lang="en-US" dirty="0"/>
                <a:t>BR </a:t>
              </a:r>
              <a:r>
                <a:rPr lang="en-GB" dirty="0" err="1"/>
                <a:t>unitarity</a:t>
              </a:r>
              <a:endParaRPr lang="en-GB" dirty="0"/>
            </a:p>
          </p:txBody>
        </p:sp>
        <p:sp>
          <p:nvSpPr>
            <p:cNvPr id="2" name="Triangolo rettangolo 1"/>
            <p:cNvSpPr/>
            <p:nvPr/>
          </p:nvSpPr>
          <p:spPr>
            <a:xfrm>
              <a:off x="1524410" y="2924944"/>
              <a:ext cx="1319398" cy="1122156"/>
            </a:xfrm>
            <a:prstGeom prst="rt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riangolo rettangolo 12"/>
            <p:cNvSpPr/>
            <p:nvPr/>
          </p:nvSpPr>
          <p:spPr>
            <a:xfrm>
              <a:off x="3612642" y="4710795"/>
              <a:ext cx="1319398" cy="1122156"/>
            </a:xfrm>
            <a:prstGeom prst="rtTriangle">
              <a:avLst/>
            </a:prstGeom>
            <a:solidFill>
              <a:srgbClr val="D12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riangolo rettangolo 15"/>
            <p:cNvSpPr/>
            <p:nvPr/>
          </p:nvSpPr>
          <p:spPr>
            <a:xfrm>
              <a:off x="1524409" y="4696951"/>
              <a:ext cx="1319398" cy="1122156"/>
            </a:xfrm>
            <a:prstGeom prst="rtTriangle">
              <a:avLst/>
            </a:prstGeom>
            <a:solidFill>
              <a:srgbClr val="E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ttangolo 17"/>
            <p:cNvSpPr/>
            <p:nvPr/>
          </p:nvSpPr>
          <p:spPr>
            <a:xfrm rot="2797379">
              <a:off x="1554865" y="530355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</a:rPr>
                <a:t>Zt+X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Figura a mano libera 18"/>
            <p:cNvSpPr/>
            <p:nvPr/>
          </p:nvSpPr>
          <p:spPr>
            <a:xfrm>
              <a:off x="1481328" y="2907792"/>
              <a:ext cx="905259" cy="2935224"/>
            </a:xfrm>
            <a:custGeom>
              <a:avLst/>
              <a:gdLst>
                <a:gd name="connsiteX0" fmla="*/ 9144 w 905259"/>
                <a:gd name="connsiteY0" fmla="*/ 0 h 2935224"/>
                <a:gd name="connsiteX1" fmla="*/ 905256 w 905259"/>
                <a:gd name="connsiteY1" fmla="*/ 1572768 h 2935224"/>
                <a:gd name="connsiteX2" fmla="*/ 0 w 905259"/>
                <a:gd name="connsiteY2" fmla="*/ 2935224 h 293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5259" h="2935224">
                  <a:moveTo>
                    <a:pt x="9144" y="0"/>
                  </a:moveTo>
                  <a:cubicBezTo>
                    <a:pt x="457962" y="541782"/>
                    <a:pt x="906780" y="1083564"/>
                    <a:pt x="905256" y="1572768"/>
                  </a:cubicBezTo>
                  <a:cubicBezTo>
                    <a:pt x="903732" y="2061972"/>
                    <a:pt x="451866" y="2498598"/>
                    <a:pt x="0" y="2935224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ttangolo 19"/>
            <p:cNvSpPr/>
            <p:nvPr/>
          </p:nvSpPr>
          <p:spPr>
            <a:xfrm rot="5400000">
              <a:off x="1462881" y="4184296"/>
              <a:ext cx="69923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7030A0"/>
                  </a:solidFill>
                </a:rPr>
                <a:t>Ht+X</a:t>
              </a:r>
              <a:endParaRPr lang="en-US" sz="1600" dirty="0">
                <a:solidFill>
                  <a:srgbClr val="7030A0"/>
                </a:solidFill>
              </a:endParaRPr>
            </a:p>
            <a:p>
              <a:pPr algn="ctr"/>
              <a:r>
                <a:rPr lang="en-US" sz="1600" dirty="0">
                  <a:solidFill>
                    <a:srgbClr val="7030A0"/>
                  </a:solidFill>
                </a:rPr>
                <a:t>0L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0" name="Figura a mano libera 9"/>
            <p:cNvSpPr/>
            <p:nvPr/>
          </p:nvSpPr>
          <p:spPr>
            <a:xfrm>
              <a:off x="1547664" y="2953512"/>
              <a:ext cx="3364992" cy="2871216"/>
            </a:xfrm>
            <a:custGeom>
              <a:avLst/>
              <a:gdLst>
                <a:gd name="connsiteX0" fmla="*/ 0 w 3364992"/>
                <a:gd name="connsiteY0" fmla="*/ 0 h 2871216"/>
                <a:gd name="connsiteX1" fmla="*/ 1069848 w 3364992"/>
                <a:gd name="connsiteY1" fmla="*/ 1746504 h 2871216"/>
                <a:gd name="connsiteX2" fmla="*/ 3364992 w 3364992"/>
                <a:gd name="connsiteY2" fmla="*/ 2871216 h 287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4992" h="2871216">
                  <a:moveTo>
                    <a:pt x="0" y="0"/>
                  </a:moveTo>
                  <a:cubicBezTo>
                    <a:pt x="254508" y="633984"/>
                    <a:pt x="509016" y="1267968"/>
                    <a:pt x="1069848" y="1746504"/>
                  </a:cubicBezTo>
                  <a:cubicBezTo>
                    <a:pt x="1630680" y="2225040"/>
                    <a:pt x="2497836" y="2548128"/>
                    <a:pt x="3364992" y="2871216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496506" y="3348281"/>
              <a:ext cx="69923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</a:rPr>
                <a:t>Ht+X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1L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sp>
          <p:nvSpPr>
            <p:cNvPr id="17" name="Rettangolo 16"/>
            <p:cNvSpPr/>
            <p:nvPr/>
          </p:nvSpPr>
          <p:spPr>
            <a:xfrm rot="18308077">
              <a:off x="3684078" y="5331361"/>
              <a:ext cx="7777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</a:rPr>
                <a:t>Wb+X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1" name="Rettangolo 20"/>
            <p:cNvSpPr/>
            <p:nvPr/>
          </p:nvSpPr>
          <p:spPr>
            <a:xfrm rot="2510103">
              <a:off x="2357192" y="4805635"/>
              <a:ext cx="4154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B0F0"/>
                  </a:solidFill>
                </a:rPr>
                <a:t>SS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982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Model </a:t>
            </a:r>
            <a:r>
              <a:rPr lang="it-IT" dirty="0" err="1">
                <a:solidFill>
                  <a:srgbClr val="438086"/>
                </a:solidFill>
              </a:rPr>
              <a:t>independent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limits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6" name="Rettangolo 5"/>
          <p:cNvSpPr/>
          <p:nvPr/>
        </p:nvSpPr>
        <p:spPr>
          <a:xfrm>
            <a:off x="276183" y="1324689"/>
            <a:ext cx="74653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Combination increases sensitivity respect to simple overlay</a:t>
            </a:r>
          </a:p>
        </p:txBody>
      </p:sp>
      <p:grpSp>
        <p:nvGrpSpPr>
          <p:cNvPr id="22" name="Gruppo 21"/>
          <p:cNvGrpSpPr/>
          <p:nvPr/>
        </p:nvGrpSpPr>
        <p:grpSpPr>
          <a:xfrm>
            <a:off x="6382072" y="639728"/>
            <a:ext cx="2718896" cy="2270140"/>
            <a:chOff x="948007" y="2564904"/>
            <a:chExt cx="4303072" cy="3710300"/>
          </a:xfrm>
        </p:grpSpPr>
        <p:cxnSp>
          <p:nvCxnSpPr>
            <p:cNvPr id="3" name="Connettore 2 2"/>
            <p:cNvCxnSpPr/>
            <p:nvPr/>
          </p:nvCxnSpPr>
          <p:spPr>
            <a:xfrm flipV="1">
              <a:off x="1475656" y="2564904"/>
              <a:ext cx="0" cy="3312368"/>
            </a:xfrm>
            <a:prstGeom prst="straightConnector1">
              <a:avLst/>
            </a:prstGeom>
            <a:ln w="57150">
              <a:solidFill>
                <a:srgbClr val="43808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2 8"/>
            <p:cNvCxnSpPr/>
            <p:nvPr/>
          </p:nvCxnSpPr>
          <p:spPr>
            <a:xfrm flipV="1">
              <a:off x="1443039" y="5865210"/>
              <a:ext cx="3808040" cy="8384"/>
            </a:xfrm>
            <a:prstGeom prst="straightConnector1">
              <a:avLst/>
            </a:prstGeom>
            <a:ln w="57150">
              <a:solidFill>
                <a:srgbClr val="43808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ttangolo 10"/>
                <p:cNvSpPr/>
                <p:nvPr/>
              </p:nvSpPr>
              <p:spPr>
                <a:xfrm>
                  <a:off x="3654152" y="6021288"/>
                  <a:ext cx="967444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000" b="0" i="0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BR</m:t>
                        </m:r>
                        <m:r>
                          <a:rPr lang="en-US" sz="100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00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00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𝑊𝑏</m:t>
                        </m:r>
                        <m:r>
                          <a:rPr lang="en-US" sz="100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000" dirty="0">
                    <a:solidFill>
                      <a:srgbClr val="438086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ttangolo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4152" y="6021288"/>
                  <a:ext cx="967444" cy="253916"/>
                </a:xfrm>
                <a:prstGeom prst="rect">
                  <a:avLst/>
                </a:prstGeom>
                <a:blipFill>
                  <a:blip r:embed="rId2"/>
                  <a:stretch>
                    <a:fillRect r="-41584" b="-72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ttangolo 11"/>
                <p:cNvSpPr/>
                <p:nvPr/>
              </p:nvSpPr>
              <p:spPr>
                <a:xfrm rot="16200000">
                  <a:off x="615929" y="3460912"/>
                  <a:ext cx="918072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BR</m:t>
                        </m:r>
                        <m:r>
                          <a:rPr lang="en-US" sz="105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05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05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𝐻𝑡</m:t>
                        </m:r>
                        <m:r>
                          <a:rPr lang="en-US" sz="105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050" dirty="0">
                    <a:solidFill>
                      <a:srgbClr val="43808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ttangolo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15929" y="3460912"/>
                  <a:ext cx="918072" cy="253916"/>
                </a:xfrm>
                <a:prstGeom prst="rect">
                  <a:avLst/>
                </a:prstGeom>
                <a:blipFill>
                  <a:blip r:embed="rId3"/>
                  <a:stretch>
                    <a:fillRect t="-52174" r="-6923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riangolo rettangolo 13"/>
            <p:cNvSpPr/>
            <p:nvPr/>
          </p:nvSpPr>
          <p:spPr>
            <a:xfrm rot="10800000">
              <a:off x="1524411" y="2882908"/>
              <a:ext cx="3407628" cy="2922355"/>
            </a:xfrm>
            <a:prstGeom prst="rtTriangle">
              <a:avLst/>
            </a:prstGeom>
            <a:solidFill>
              <a:srgbClr val="A1BFC2"/>
            </a:solidFill>
            <a:ln>
              <a:solidFill>
                <a:srgbClr val="A1BF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ttangolo 14"/>
            <p:cNvSpPr/>
            <p:nvPr/>
          </p:nvSpPr>
          <p:spPr>
            <a:xfrm rot="2488317">
              <a:off x="2948989" y="3919102"/>
              <a:ext cx="979755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/>
                <a:t>Forbidden by</a:t>
              </a:r>
            </a:p>
            <a:p>
              <a:pPr algn="ctr"/>
              <a:r>
                <a:rPr lang="en-US" sz="1000" dirty="0"/>
                <a:t>BR </a:t>
              </a:r>
              <a:r>
                <a:rPr lang="en-GB" sz="1000" dirty="0" err="1"/>
                <a:t>unitarity</a:t>
              </a:r>
              <a:endParaRPr lang="en-GB" sz="1000" dirty="0"/>
            </a:p>
          </p:txBody>
        </p:sp>
        <p:sp>
          <p:nvSpPr>
            <p:cNvPr id="2" name="Triangolo rettangolo 1"/>
            <p:cNvSpPr/>
            <p:nvPr/>
          </p:nvSpPr>
          <p:spPr>
            <a:xfrm>
              <a:off x="1524410" y="2924944"/>
              <a:ext cx="1319398" cy="1122156"/>
            </a:xfrm>
            <a:prstGeom prst="rt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riangolo rettangolo 12"/>
            <p:cNvSpPr/>
            <p:nvPr/>
          </p:nvSpPr>
          <p:spPr>
            <a:xfrm>
              <a:off x="3612642" y="4710795"/>
              <a:ext cx="1319398" cy="1122156"/>
            </a:xfrm>
            <a:prstGeom prst="rtTriangle">
              <a:avLst/>
            </a:prstGeom>
            <a:solidFill>
              <a:srgbClr val="D12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riangolo rettangolo 15"/>
            <p:cNvSpPr/>
            <p:nvPr/>
          </p:nvSpPr>
          <p:spPr>
            <a:xfrm>
              <a:off x="1524409" y="4696951"/>
              <a:ext cx="1319398" cy="1122156"/>
            </a:xfrm>
            <a:prstGeom prst="rtTriangle">
              <a:avLst/>
            </a:prstGeom>
            <a:solidFill>
              <a:srgbClr val="E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ttangolo 17"/>
            <p:cNvSpPr/>
            <p:nvPr/>
          </p:nvSpPr>
          <p:spPr>
            <a:xfrm rot="2797379">
              <a:off x="1643030" y="5349715"/>
              <a:ext cx="47961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>
                  <a:solidFill>
                    <a:schemeClr val="bg1"/>
                  </a:solidFill>
                </a:rPr>
                <a:t>Zt+X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Figura a mano libera 18"/>
            <p:cNvSpPr/>
            <p:nvPr/>
          </p:nvSpPr>
          <p:spPr>
            <a:xfrm>
              <a:off x="1481328" y="2907792"/>
              <a:ext cx="905259" cy="2935224"/>
            </a:xfrm>
            <a:custGeom>
              <a:avLst/>
              <a:gdLst>
                <a:gd name="connsiteX0" fmla="*/ 9144 w 905259"/>
                <a:gd name="connsiteY0" fmla="*/ 0 h 2935224"/>
                <a:gd name="connsiteX1" fmla="*/ 905256 w 905259"/>
                <a:gd name="connsiteY1" fmla="*/ 1572768 h 2935224"/>
                <a:gd name="connsiteX2" fmla="*/ 0 w 905259"/>
                <a:gd name="connsiteY2" fmla="*/ 2935224 h 293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5259" h="2935224">
                  <a:moveTo>
                    <a:pt x="9144" y="0"/>
                  </a:moveTo>
                  <a:cubicBezTo>
                    <a:pt x="457962" y="541782"/>
                    <a:pt x="906780" y="1083564"/>
                    <a:pt x="905256" y="1572768"/>
                  </a:cubicBezTo>
                  <a:cubicBezTo>
                    <a:pt x="903732" y="2061972"/>
                    <a:pt x="451866" y="2498598"/>
                    <a:pt x="0" y="2935224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ttangolo 19"/>
            <p:cNvSpPr/>
            <p:nvPr/>
          </p:nvSpPr>
          <p:spPr>
            <a:xfrm rot="5400000">
              <a:off x="1664822" y="4276627"/>
              <a:ext cx="506869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7030A0"/>
                  </a:solidFill>
                </a:rPr>
                <a:t>Ht+X</a:t>
              </a:r>
              <a:endParaRPr lang="en-US" sz="1000" dirty="0">
                <a:solidFill>
                  <a:srgbClr val="7030A0"/>
                </a:solidFill>
              </a:endParaRPr>
            </a:p>
            <a:p>
              <a:pPr algn="ctr"/>
              <a:r>
                <a:rPr lang="en-US" sz="1000" dirty="0">
                  <a:solidFill>
                    <a:srgbClr val="7030A0"/>
                  </a:solidFill>
                </a:rPr>
                <a:t>0L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0" name="Figura a mano libera 9"/>
            <p:cNvSpPr/>
            <p:nvPr/>
          </p:nvSpPr>
          <p:spPr>
            <a:xfrm>
              <a:off x="1547664" y="2953512"/>
              <a:ext cx="3364992" cy="2871216"/>
            </a:xfrm>
            <a:custGeom>
              <a:avLst/>
              <a:gdLst>
                <a:gd name="connsiteX0" fmla="*/ 0 w 3364992"/>
                <a:gd name="connsiteY0" fmla="*/ 0 h 2871216"/>
                <a:gd name="connsiteX1" fmla="*/ 1069848 w 3364992"/>
                <a:gd name="connsiteY1" fmla="*/ 1746504 h 2871216"/>
                <a:gd name="connsiteX2" fmla="*/ 3364992 w 3364992"/>
                <a:gd name="connsiteY2" fmla="*/ 2871216 h 287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4992" h="2871216">
                  <a:moveTo>
                    <a:pt x="0" y="0"/>
                  </a:moveTo>
                  <a:cubicBezTo>
                    <a:pt x="254508" y="633984"/>
                    <a:pt x="509016" y="1267968"/>
                    <a:pt x="1069848" y="1746504"/>
                  </a:cubicBezTo>
                  <a:cubicBezTo>
                    <a:pt x="1630680" y="2225040"/>
                    <a:pt x="2497836" y="2548128"/>
                    <a:pt x="3364992" y="2871216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592684" y="3348281"/>
              <a:ext cx="5068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>
                  <a:solidFill>
                    <a:schemeClr val="bg1"/>
                  </a:solidFill>
                </a:rPr>
                <a:t>Ht+X</a:t>
              </a:r>
              <a:endParaRPr lang="en-US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1L</a:t>
              </a:r>
              <a:endParaRPr lang="en-GB" sz="1000" dirty="0">
                <a:solidFill>
                  <a:schemeClr val="bg1"/>
                </a:solidFill>
              </a:endParaRPr>
            </a:p>
          </p:txBody>
        </p:sp>
        <p:sp>
          <p:nvSpPr>
            <p:cNvPr id="17" name="Rettangolo 16"/>
            <p:cNvSpPr/>
            <p:nvPr/>
          </p:nvSpPr>
          <p:spPr>
            <a:xfrm rot="18308077">
              <a:off x="3795487" y="5377526"/>
              <a:ext cx="55495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>
                  <a:solidFill>
                    <a:schemeClr val="bg1"/>
                  </a:solidFill>
                </a:rPr>
                <a:t>Wb+X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1" name="Rettangolo 20"/>
            <p:cNvSpPr/>
            <p:nvPr/>
          </p:nvSpPr>
          <p:spPr>
            <a:xfrm rot="2510103">
              <a:off x="2537247" y="4875193"/>
              <a:ext cx="3289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B0F0"/>
                  </a:solidFill>
                </a:rPr>
                <a:t>SS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pic>
        <p:nvPicPr>
          <p:cNvPr id="23" name="Immagin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6" y="2003165"/>
            <a:ext cx="5464666" cy="470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24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Model </a:t>
            </a:r>
            <a:r>
              <a:rPr lang="it-IT" dirty="0" err="1">
                <a:solidFill>
                  <a:srgbClr val="438086"/>
                </a:solidFill>
              </a:rPr>
              <a:t>independent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limits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6" name="Rettangolo 5"/>
          <p:cNvSpPr/>
          <p:nvPr/>
        </p:nvSpPr>
        <p:spPr>
          <a:xfrm>
            <a:off x="276183" y="1324689"/>
            <a:ext cx="74653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Combination increases sensitivity respect to simple overlay</a:t>
            </a:r>
          </a:p>
        </p:txBody>
      </p:sp>
      <p:grpSp>
        <p:nvGrpSpPr>
          <p:cNvPr id="22" name="Gruppo 21"/>
          <p:cNvGrpSpPr/>
          <p:nvPr/>
        </p:nvGrpSpPr>
        <p:grpSpPr>
          <a:xfrm>
            <a:off x="6382072" y="639728"/>
            <a:ext cx="2718896" cy="2270140"/>
            <a:chOff x="948007" y="2564904"/>
            <a:chExt cx="4303072" cy="3710300"/>
          </a:xfrm>
        </p:grpSpPr>
        <p:cxnSp>
          <p:nvCxnSpPr>
            <p:cNvPr id="3" name="Connettore 2 2"/>
            <p:cNvCxnSpPr/>
            <p:nvPr/>
          </p:nvCxnSpPr>
          <p:spPr>
            <a:xfrm flipV="1">
              <a:off x="1475656" y="2564904"/>
              <a:ext cx="0" cy="3312368"/>
            </a:xfrm>
            <a:prstGeom prst="straightConnector1">
              <a:avLst/>
            </a:prstGeom>
            <a:ln w="57150">
              <a:solidFill>
                <a:srgbClr val="43808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2 8"/>
            <p:cNvCxnSpPr/>
            <p:nvPr/>
          </p:nvCxnSpPr>
          <p:spPr>
            <a:xfrm flipV="1">
              <a:off x="1443039" y="5865210"/>
              <a:ext cx="3808040" cy="8384"/>
            </a:xfrm>
            <a:prstGeom prst="straightConnector1">
              <a:avLst/>
            </a:prstGeom>
            <a:ln w="57150">
              <a:solidFill>
                <a:srgbClr val="43808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ttangolo 10"/>
                <p:cNvSpPr/>
                <p:nvPr/>
              </p:nvSpPr>
              <p:spPr>
                <a:xfrm>
                  <a:off x="3654152" y="6021288"/>
                  <a:ext cx="967444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000" b="0" i="0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BR</m:t>
                        </m:r>
                        <m:r>
                          <a:rPr lang="en-US" sz="100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00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00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𝑊𝑏</m:t>
                        </m:r>
                        <m:r>
                          <a:rPr lang="en-US" sz="100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000" dirty="0">
                    <a:solidFill>
                      <a:srgbClr val="438086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ttangolo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4152" y="6021288"/>
                  <a:ext cx="967444" cy="253916"/>
                </a:xfrm>
                <a:prstGeom prst="rect">
                  <a:avLst/>
                </a:prstGeom>
                <a:blipFill>
                  <a:blip r:embed="rId2"/>
                  <a:stretch>
                    <a:fillRect r="-41584" b="-72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ttangolo 11"/>
                <p:cNvSpPr/>
                <p:nvPr/>
              </p:nvSpPr>
              <p:spPr>
                <a:xfrm rot="16200000">
                  <a:off x="615929" y="3460912"/>
                  <a:ext cx="918072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BR</m:t>
                        </m:r>
                        <m:r>
                          <a:rPr lang="en-US" sz="105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05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05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𝐻𝑡</m:t>
                        </m:r>
                        <m:r>
                          <a:rPr lang="en-US" sz="1050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050" dirty="0">
                    <a:solidFill>
                      <a:srgbClr val="43808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ttangolo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15929" y="3460912"/>
                  <a:ext cx="918072" cy="253916"/>
                </a:xfrm>
                <a:prstGeom prst="rect">
                  <a:avLst/>
                </a:prstGeom>
                <a:blipFill>
                  <a:blip r:embed="rId3"/>
                  <a:stretch>
                    <a:fillRect t="-52174" r="-6923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riangolo rettangolo 13"/>
            <p:cNvSpPr/>
            <p:nvPr/>
          </p:nvSpPr>
          <p:spPr>
            <a:xfrm rot="10800000">
              <a:off x="1524411" y="2882908"/>
              <a:ext cx="3407628" cy="2922355"/>
            </a:xfrm>
            <a:prstGeom prst="rtTriangle">
              <a:avLst/>
            </a:prstGeom>
            <a:solidFill>
              <a:srgbClr val="A1BFC2"/>
            </a:solidFill>
            <a:ln>
              <a:solidFill>
                <a:srgbClr val="A1BF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ttangolo 14"/>
            <p:cNvSpPr/>
            <p:nvPr/>
          </p:nvSpPr>
          <p:spPr>
            <a:xfrm rot="2488317">
              <a:off x="2948989" y="3919102"/>
              <a:ext cx="979755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/>
                <a:t>Forbidden by</a:t>
              </a:r>
            </a:p>
            <a:p>
              <a:pPr algn="ctr"/>
              <a:r>
                <a:rPr lang="en-US" sz="1000" dirty="0"/>
                <a:t>BR </a:t>
              </a:r>
              <a:r>
                <a:rPr lang="en-GB" sz="1000" dirty="0" err="1"/>
                <a:t>unitarity</a:t>
              </a:r>
              <a:endParaRPr lang="en-GB" sz="1000" dirty="0"/>
            </a:p>
          </p:txBody>
        </p:sp>
        <p:sp>
          <p:nvSpPr>
            <p:cNvPr id="2" name="Triangolo rettangolo 1"/>
            <p:cNvSpPr/>
            <p:nvPr/>
          </p:nvSpPr>
          <p:spPr>
            <a:xfrm>
              <a:off x="1524410" y="2924944"/>
              <a:ext cx="1319398" cy="1122156"/>
            </a:xfrm>
            <a:prstGeom prst="rt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riangolo rettangolo 12"/>
            <p:cNvSpPr/>
            <p:nvPr/>
          </p:nvSpPr>
          <p:spPr>
            <a:xfrm>
              <a:off x="3612642" y="4710795"/>
              <a:ext cx="1319398" cy="1122156"/>
            </a:xfrm>
            <a:prstGeom prst="rtTriangle">
              <a:avLst/>
            </a:prstGeom>
            <a:solidFill>
              <a:srgbClr val="D12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riangolo rettangolo 15"/>
            <p:cNvSpPr/>
            <p:nvPr/>
          </p:nvSpPr>
          <p:spPr>
            <a:xfrm>
              <a:off x="1524409" y="4696951"/>
              <a:ext cx="1319398" cy="1122156"/>
            </a:xfrm>
            <a:prstGeom prst="rtTriangle">
              <a:avLst/>
            </a:prstGeom>
            <a:solidFill>
              <a:srgbClr val="E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ttangolo 17"/>
            <p:cNvSpPr/>
            <p:nvPr/>
          </p:nvSpPr>
          <p:spPr>
            <a:xfrm rot="2797379">
              <a:off x="1643030" y="5349715"/>
              <a:ext cx="47961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>
                  <a:solidFill>
                    <a:schemeClr val="bg1"/>
                  </a:solidFill>
                </a:rPr>
                <a:t>Zt+X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Figura a mano libera 18"/>
            <p:cNvSpPr/>
            <p:nvPr/>
          </p:nvSpPr>
          <p:spPr>
            <a:xfrm>
              <a:off x="1481328" y="2907792"/>
              <a:ext cx="905259" cy="2935224"/>
            </a:xfrm>
            <a:custGeom>
              <a:avLst/>
              <a:gdLst>
                <a:gd name="connsiteX0" fmla="*/ 9144 w 905259"/>
                <a:gd name="connsiteY0" fmla="*/ 0 h 2935224"/>
                <a:gd name="connsiteX1" fmla="*/ 905256 w 905259"/>
                <a:gd name="connsiteY1" fmla="*/ 1572768 h 2935224"/>
                <a:gd name="connsiteX2" fmla="*/ 0 w 905259"/>
                <a:gd name="connsiteY2" fmla="*/ 2935224 h 293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5259" h="2935224">
                  <a:moveTo>
                    <a:pt x="9144" y="0"/>
                  </a:moveTo>
                  <a:cubicBezTo>
                    <a:pt x="457962" y="541782"/>
                    <a:pt x="906780" y="1083564"/>
                    <a:pt x="905256" y="1572768"/>
                  </a:cubicBezTo>
                  <a:cubicBezTo>
                    <a:pt x="903732" y="2061972"/>
                    <a:pt x="451866" y="2498598"/>
                    <a:pt x="0" y="2935224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ttangolo 19"/>
            <p:cNvSpPr/>
            <p:nvPr/>
          </p:nvSpPr>
          <p:spPr>
            <a:xfrm rot="5400000">
              <a:off x="1664822" y="4276627"/>
              <a:ext cx="506869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7030A0"/>
                  </a:solidFill>
                </a:rPr>
                <a:t>Ht+X</a:t>
              </a:r>
              <a:endParaRPr lang="en-US" sz="1000" dirty="0">
                <a:solidFill>
                  <a:srgbClr val="7030A0"/>
                </a:solidFill>
              </a:endParaRPr>
            </a:p>
            <a:p>
              <a:pPr algn="ctr"/>
              <a:r>
                <a:rPr lang="en-US" sz="1000" dirty="0">
                  <a:solidFill>
                    <a:srgbClr val="7030A0"/>
                  </a:solidFill>
                </a:rPr>
                <a:t>0L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0" name="Figura a mano libera 9"/>
            <p:cNvSpPr/>
            <p:nvPr/>
          </p:nvSpPr>
          <p:spPr>
            <a:xfrm>
              <a:off x="1547664" y="2953512"/>
              <a:ext cx="3364992" cy="2871216"/>
            </a:xfrm>
            <a:custGeom>
              <a:avLst/>
              <a:gdLst>
                <a:gd name="connsiteX0" fmla="*/ 0 w 3364992"/>
                <a:gd name="connsiteY0" fmla="*/ 0 h 2871216"/>
                <a:gd name="connsiteX1" fmla="*/ 1069848 w 3364992"/>
                <a:gd name="connsiteY1" fmla="*/ 1746504 h 2871216"/>
                <a:gd name="connsiteX2" fmla="*/ 3364992 w 3364992"/>
                <a:gd name="connsiteY2" fmla="*/ 2871216 h 287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4992" h="2871216">
                  <a:moveTo>
                    <a:pt x="0" y="0"/>
                  </a:moveTo>
                  <a:cubicBezTo>
                    <a:pt x="254508" y="633984"/>
                    <a:pt x="509016" y="1267968"/>
                    <a:pt x="1069848" y="1746504"/>
                  </a:cubicBezTo>
                  <a:cubicBezTo>
                    <a:pt x="1630680" y="2225040"/>
                    <a:pt x="2497836" y="2548128"/>
                    <a:pt x="3364992" y="2871216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592684" y="3348281"/>
              <a:ext cx="5068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>
                  <a:solidFill>
                    <a:schemeClr val="bg1"/>
                  </a:solidFill>
                </a:rPr>
                <a:t>Ht+X</a:t>
              </a:r>
              <a:endParaRPr lang="en-US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1L</a:t>
              </a:r>
              <a:endParaRPr lang="en-GB" sz="1000" dirty="0">
                <a:solidFill>
                  <a:schemeClr val="bg1"/>
                </a:solidFill>
              </a:endParaRPr>
            </a:p>
          </p:txBody>
        </p:sp>
        <p:sp>
          <p:nvSpPr>
            <p:cNvPr id="17" name="Rettangolo 16"/>
            <p:cNvSpPr/>
            <p:nvPr/>
          </p:nvSpPr>
          <p:spPr>
            <a:xfrm rot="18308077">
              <a:off x="3795487" y="5377526"/>
              <a:ext cx="55495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>
                  <a:solidFill>
                    <a:schemeClr val="bg1"/>
                  </a:solidFill>
                </a:rPr>
                <a:t>Wb+X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1" name="Rettangolo 20"/>
            <p:cNvSpPr/>
            <p:nvPr/>
          </p:nvSpPr>
          <p:spPr>
            <a:xfrm rot="2510103">
              <a:off x="2477289" y="4831780"/>
              <a:ext cx="3289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B0F0"/>
                  </a:solidFill>
                </a:rPr>
                <a:t>SS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pic>
        <p:nvPicPr>
          <p:cNvPr id="25" name="Immagin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30" y="1964509"/>
            <a:ext cx="6022154" cy="4427607"/>
          </a:xfrm>
          <a:prstGeom prst="rect">
            <a:avLst/>
          </a:prstGeom>
        </p:spPr>
      </p:pic>
      <p:sp>
        <p:nvSpPr>
          <p:cNvPr id="26" name="Rettangolo 25"/>
          <p:cNvSpPr/>
          <p:nvPr/>
        </p:nvSpPr>
        <p:spPr>
          <a:xfrm>
            <a:off x="1435404" y="6324050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Lowest mass excluded 810 GeV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4008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ATLAS </a:t>
            </a:r>
            <a:r>
              <a:rPr lang="it-IT" dirty="0" err="1">
                <a:solidFill>
                  <a:srgbClr val="438086"/>
                </a:solidFill>
              </a:rPr>
              <a:t>comparison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6" name="Rettangolo 5"/>
          <p:cNvSpPr/>
          <p:nvPr/>
        </p:nvSpPr>
        <p:spPr>
          <a:xfrm>
            <a:off x="276183" y="1233225"/>
            <a:ext cx="83282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ATLAS published searches for VLQ in </a:t>
            </a:r>
            <a:r>
              <a:rPr lang="en-US" sz="1600" b="1" dirty="0" err="1">
                <a:solidFill>
                  <a:srgbClr val="D12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Wb+X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dirty="0" err="1">
                <a:solidFill>
                  <a:srgbClr val="E398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Zt+X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dilepton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 combination of the analyses yet, the overlay can exclude 900 GeV for any BR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56" y="1832288"/>
            <a:ext cx="3427547" cy="2520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320832"/>
            <a:ext cx="3427547" cy="2520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56" y="4338000"/>
            <a:ext cx="3427547" cy="252000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53" y="1887692"/>
            <a:ext cx="3284595" cy="2363448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1734956" y="4293096"/>
            <a:ext cx="3427547" cy="2520000"/>
          </a:xfrm>
          <a:prstGeom prst="rect">
            <a:avLst/>
          </a:prstGeom>
          <a:noFill/>
          <a:ln w="28575">
            <a:solidFill>
              <a:srgbClr val="D12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tangolo 13"/>
          <p:cNvSpPr/>
          <p:nvPr/>
        </p:nvSpPr>
        <p:spPr>
          <a:xfrm>
            <a:off x="5292080" y="4293096"/>
            <a:ext cx="3427547" cy="2520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ttangolo 14"/>
          <p:cNvSpPr/>
          <p:nvPr/>
        </p:nvSpPr>
        <p:spPr>
          <a:xfrm>
            <a:off x="5292080" y="1920340"/>
            <a:ext cx="3427547" cy="2300748"/>
          </a:xfrm>
          <a:prstGeom prst="rect">
            <a:avLst/>
          </a:prstGeom>
          <a:noFill/>
          <a:ln w="28575">
            <a:solidFill>
              <a:srgbClr val="E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E3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687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ATLAS </a:t>
            </a:r>
            <a:r>
              <a:rPr lang="it-IT" dirty="0" err="1">
                <a:solidFill>
                  <a:srgbClr val="438086"/>
                </a:solidFill>
              </a:rPr>
              <a:t>comparison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6" name="Rettangolo 5"/>
          <p:cNvSpPr/>
          <p:nvPr/>
        </p:nvSpPr>
        <p:spPr>
          <a:xfrm>
            <a:off x="276183" y="1233225"/>
            <a:ext cx="83282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ATLAS published searches for VLQ in </a:t>
            </a:r>
            <a:r>
              <a:rPr lang="en-US" sz="1600" b="1" dirty="0" err="1">
                <a:solidFill>
                  <a:srgbClr val="D12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Wb+X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dirty="0" err="1">
                <a:solidFill>
                  <a:srgbClr val="E398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Zt+X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dilepton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 combination of the analyses yet, the overlay can exclude 900 GeV for any BR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56" y="1832288"/>
            <a:ext cx="3427547" cy="2520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320832"/>
            <a:ext cx="3427547" cy="2520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56" y="4338000"/>
            <a:ext cx="3427547" cy="252000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53" y="1887692"/>
            <a:ext cx="3284595" cy="2363448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1734956" y="4293096"/>
            <a:ext cx="3427547" cy="2520000"/>
          </a:xfrm>
          <a:prstGeom prst="rect">
            <a:avLst/>
          </a:prstGeom>
          <a:noFill/>
          <a:ln w="28575">
            <a:solidFill>
              <a:srgbClr val="D12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tangolo 13"/>
          <p:cNvSpPr/>
          <p:nvPr/>
        </p:nvSpPr>
        <p:spPr>
          <a:xfrm>
            <a:off x="5292080" y="4293096"/>
            <a:ext cx="3427547" cy="2520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ttangolo 14"/>
          <p:cNvSpPr/>
          <p:nvPr/>
        </p:nvSpPr>
        <p:spPr>
          <a:xfrm>
            <a:off x="5292080" y="1920340"/>
            <a:ext cx="3427547" cy="2300748"/>
          </a:xfrm>
          <a:prstGeom prst="rect">
            <a:avLst/>
          </a:prstGeom>
          <a:noFill/>
          <a:ln w="28575">
            <a:solidFill>
              <a:srgbClr val="E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E39800"/>
              </a:solidFill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576064" y="3563083"/>
            <a:ext cx="831641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This is currently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the most sensitive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search for the well-motivated Singlet and Doublet benchmarks, and the one with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widest coverage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over the BR plane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7129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273968"/>
                <a:ext cx="7308304" cy="1066800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rgbClr val="438086"/>
                    </a:solidFill>
                  </a:rPr>
                  <a:t>Limits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production</a:t>
                </a:r>
              </a:p>
            </p:txBody>
          </p:sp>
        </mc:Choice>
        <mc:Fallback xmlns="">
          <p:sp>
            <p:nvSpPr>
              <p:cNvPr id="4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73968"/>
                <a:ext cx="7308304" cy="1066800"/>
              </a:xfrm>
              <a:blipFill>
                <a:blip r:embed="rId2"/>
                <a:stretch>
                  <a:fillRect l="-3169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276183" y="1233225"/>
                <a:ext cx="8660553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1L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was reinterpreted in context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production in different scenarios</a:t>
                </a:r>
              </a:p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E398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SM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15 (12) times SM observed (expected) exclusion, CMS 10 (11) times SM</a:t>
                </a:r>
                <a:b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D1215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Effective coupling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600" i="1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2.9 TeV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(3.0 TeV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 observed (expected) </a:t>
                </a:r>
                <a:b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57D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KK modes in UEDRPP model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exclude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𝐾𝐾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1.6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TeV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(1.5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TeV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 observed (expected) </a:t>
                </a:r>
              </a:p>
              <a:p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83" y="1233225"/>
                <a:ext cx="8660553" cy="2308324"/>
              </a:xfrm>
              <a:prstGeom prst="rect">
                <a:avLst/>
              </a:prstGeom>
              <a:blipFill>
                <a:blip r:embed="rId3"/>
                <a:stretch>
                  <a:fillRect l="-352" t="-7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140968"/>
            <a:ext cx="3672408" cy="356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17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404664"/>
            <a:ext cx="5364088" cy="1066800"/>
          </a:xfrm>
        </p:spPr>
        <p:txBody>
          <a:bodyPr>
            <a:noAutofit/>
          </a:bodyPr>
          <a:lstStyle/>
          <a:p>
            <a:r>
              <a:rPr lang="it-IT" sz="3600" dirty="0">
                <a:solidFill>
                  <a:srgbClr val="438086"/>
                </a:solidFill>
              </a:rPr>
              <a:t>Limits on </a:t>
            </a:r>
            <a:r>
              <a:rPr lang="it-IT" sz="3600" dirty="0" err="1">
                <a:solidFill>
                  <a:srgbClr val="438086"/>
                </a:solidFill>
              </a:rPr>
              <a:t>associated</a:t>
            </a:r>
            <a:r>
              <a:rPr lang="it-IT" sz="3600" dirty="0">
                <a:solidFill>
                  <a:srgbClr val="438086"/>
                </a:solidFill>
              </a:rPr>
              <a:t> </a:t>
            </a:r>
            <a:r>
              <a:rPr lang="it-IT" sz="3600" dirty="0" err="1">
                <a:solidFill>
                  <a:srgbClr val="438086"/>
                </a:solidFill>
              </a:rPr>
              <a:t>heavy</a:t>
            </a:r>
            <a:r>
              <a:rPr lang="it-IT" sz="3600" dirty="0">
                <a:solidFill>
                  <a:srgbClr val="438086"/>
                </a:solidFill>
              </a:rPr>
              <a:t> </a:t>
            </a:r>
            <a:r>
              <a:rPr lang="it-IT" sz="3600" dirty="0" err="1">
                <a:solidFill>
                  <a:srgbClr val="438086"/>
                </a:solidFill>
              </a:rPr>
              <a:t>Higgs</a:t>
            </a:r>
            <a:r>
              <a:rPr lang="it-IT" sz="3600" dirty="0">
                <a:solidFill>
                  <a:srgbClr val="438086"/>
                </a:solidFill>
              </a:rPr>
              <a:t> production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tangolo 5"/>
              <p:cNvSpPr/>
              <p:nvPr/>
            </p:nvSpPr>
            <p:spPr>
              <a:xfrm>
                <a:off x="71500" y="1772816"/>
                <a:ext cx="9145016" cy="20730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1L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channel was reinterpreted in context of associated heavy-Higgs production in the 2HDM model</a:t>
                </a:r>
                <a:b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57D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solidFill>
                              <a:srgbClr val="0057D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rgbClr val="0057D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600" b="0" i="1" smtClean="0">
                        <a:solidFill>
                          <a:srgbClr val="0057D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rgbClr val="0057D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600" b="0" i="1" smtClean="0">
                        <a:solidFill>
                          <a:srgbClr val="0057D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rgbClr val="0057D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rgbClr val="0057D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solidFill>
                              <a:srgbClr val="0057D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rgbClr val="0057D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600" b="0" i="1" smtClean="0">
                        <a:solidFill>
                          <a:srgbClr val="0057D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0057D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low sensitivity, limited by small signal acceptance</a:t>
                </a:r>
                <a:b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465DC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>
                            <a:solidFill>
                              <a:srgbClr val="C465D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rgbClr val="C465D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600" i="1">
                        <a:solidFill>
                          <a:srgbClr val="C465DC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i="1">
                        <a:solidFill>
                          <a:srgbClr val="C465DC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600" i="1">
                        <a:solidFill>
                          <a:srgbClr val="C465DC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i="1">
                        <a:solidFill>
                          <a:srgbClr val="C465D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i="1">
                        <a:solidFill>
                          <a:srgbClr val="C465D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>
                            <a:solidFill>
                              <a:srgbClr val="C465D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rgbClr val="C465D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600" i="1">
                        <a:solidFill>
                          <a:srgbClr val="C465D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C465D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400 GeV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fun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&lt;0.17 (0.23) observed (expected) exclusion</a:t>
                </a:r>
                <a:b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smtClean="0">
                            <a:solidFill>
                              <a:srgbClr val="E398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rgbClr val="E398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600" b="0" i="1" smtClean="0">
                        <a:solidFill>
                          <a:srgbClr val="E398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sz="1600" i="1" smtClean="0">
                            <a:solidFill>
                              <a:srgbClr val="E398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E398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E398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600" i="1">
                        <a:solidFill>
                          <a:srgbClr val="E398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sz="1600" i="1" smtClean="0">
                            <a:solidFill>
                              <a:srgbClr val="E398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E398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E398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600" i="1">
                        <a:solidFill>
                          <a:srgbClr val="E398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rgbClr val="E398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>
                            <a:solidFill>
                              <a:srgbClr val="E398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rgbClr val="E398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600" i="1">
                        <a:solidFill>
                          <a:srgbClr val="E398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E398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00 GeV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fun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&lt;0.65 (0.55) observed (expected) exclusion</a:t>
                </a:r>
                <a:endParaRPr lang="en-US" sz="1600" dirty="0">
                  <a:solidFill>
                    <a:srgbClr val="E398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0" y="1772816"/>
                <a:ext cx="9145016" cy="2073003"/>
              </a:xfrm>
              <a:prstGeom prst="rect">
                <a:avLst/>
              </a:prstGeom>
              <a:blipFill>
                <a:blip r:embed="rId2"/>
                <a:stretch>
                  <a:fillRect l="-400" t="-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" y="4437112"/>
            <a:ext cx="2880000" cy="2249589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008" y="4437111"/>
            <a:ext cx="2880000" cy="224958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20" y="4437110"/>
            <a:ext cx="2880000" cy="2249589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6300192" y="4385951"/>
            <a:ext cx="2775896" cy="2300748"/>
          </a:xfrm>
          <a:prstGeom prst="rect">
            <a:avLst/>
          </a:prstGeom>
          <a:noFill/>
          <a:ln w="28575">
            <a:solidFill>
              <a:srgbClr val="E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E39800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3275856" y="4368612"/>
            <a:ext cx="2775896" cy="2300748"/>
          </a:xfrm>
          <a:prstGeom prst="rect">
            <a:avLst/>
          </a:prstGeom>
          <a:noFill/>
          <a:ln w="28575">
            <a:solidFill>
              <a:srgbClr val="C46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E39800"/>
              </a:solidFill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251520" y="4365104"/>
            <a:ext cx="2775896" cy="2300748"/>
          </a:xfrm>
          <a:prstGeom prst="rect">
            <a:avLst/>
          </a:prstGeom>
          <a:noFill/>
          <a:ln w="28575">
            <a:solidFill>
              <a:srgbClr val="0057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E398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/>
              <p:cNvSpPr/>
              <p:nvPr/>
            </p:nvSpPr>
            <p:spPr>
              <a:xfrm>
                <a:off x="778287" y="3928173"/>
                <a:ext cx="1610954" cy="375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57D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57D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57D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solidFill>
                          <a:srgbClr val="0057D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rgbClr val="0057D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solidFill>
                          <a:srgbClr val="0057D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rgbClr val="0057D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srgbClr val="0057D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57D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57D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solidFill>
                          <a:srgbClr val="0057D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57D1"/>
                    </a:solidFill>
                  </a:rPr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87" y="3928173"/>
                <a:ext cx="1610954" cy="375424"/>
              </a:xfrm>
              <a:prstGeom prst="rect">
                <a:avLst/>
              </a:prstGeom>
              <a:blipFill>
                <a:blip r:embed="rId6"/>
                <a:stretch>
                  <a:fillRect r="-6818" b="-145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/>
              <p:cNvSpPr/>
              <p:nvPr/>
            </p:nvSpPr>
            <p:spPr>
              <a:xfrm>
                <a:off x="3791490" y="3931219"/>
                <a:ext cx="15447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465DC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C465D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C465D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i="1">
                          <a:solidFill>
                            <a:srgbClr val="C465DC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srgbClr val="C465DC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solidFill>
                            <a:srgbClr val="C465DC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srgbClr val="C465D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solidFill>
                            <a:srgbClr val="C465D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C465D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C465D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i="1">
                          <a:solidFill>
                            <a:srgbClr val="C465D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ttango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90" y="3931219"/>
                <a:ext cx="1544782" cy="369332"/>
              </a:xfrm>
              <a:prstGeom prst="rect">
                <a:avLst/>
              </a:prstGeom>
              <a:blipFill>
                <a:blip r:embed="rId7"/>
                <a:stretch>
                  <a:fillRect r="-9486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/>
              <p:cNvSpPr/>
              <p:nvPr/>
            </p:nvSpPr>
            <p:spPr>
              <a:xfrm>
                <a:off x="6738521" y="3928173"/>
                <a:ext cx="1945854" cy="375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E398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E398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solidFill>
                          <a:srgbClr val="E398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solidFill>
                              <a:srgbClr val="E398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E398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solidFill>
                              <a:srgbClr val="E398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solidFill>
                          <a:srgbClr val="E398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i="1">
                            <a:solidFill>
                              <a:srgbClr val="E398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E398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solidFill>
                              <a:srgbClr val="E398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solidFill>
                          <a:srgbClr val="E398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srgbClr val="E398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E398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E398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solidFill>
                          <a:srgbClr val="E398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E39800"/>
                    </a:solidFill>
                  </a:rPr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14" name="Rettango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521" y="3928173"/>
                <a:ext cx="1945854" cy="375424"/>
              </a:xfrm>
              <a:prstGeom prst="rect">
                <a:avLst/>
              </a:prstGeom>
              <a:blipFill>
                <a:blip r:embed="rId8"/>
                <a:stretch>
                  <a:fillRect r="-313" b="-145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418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01960"/>
            <a:ext cx="5364088" cy="1066800"/>
          </a:xfrm>
        </p:spPr>
        <p:txBody>
          <a:bodyPr>
            <a:noAutofit/>
          </a:bodyPr>
          <a:lstStyle/>
          <a:p>
            <a:r>
              <a:rPr lang="it-IT" sz="3600" dirty="0">
                <a:solidFill>
                  <a:srgbClr val="438086"/>
                </a:solidFill>
              </a:rPr>
              <a:t>ATLAS </a:t>
            </a:r>
            <a:r>
              <a:rPr lang="it-IT" sz="3600" dirty="0" err="1">
                <a:solidFill>
                  <a:srgbClr val="438086"/>
                </a:solidFill>
              </a:rPr>
              <a:t>Comparison</a:t>
            </a:r>
            <a:endParaRPr lang="it-IT" sz="3600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1"/>
              <p:cNvSpPr/>
              <p:nvPr/>
            </p:nvSpPr>
            <p:spPr>
              <a:xfrm>
                <a:off x="683568" y="1412776"/>
                <a:ext cx="7848872" cy="3754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ATLAS published a dedicated search for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production </a:t>
                </a:r>
              </a:p>
            </p:txBody>
          </p:sp>
        </mc:Choice>
        <mc:Fallback xmlns="">
          <p:sp>
            <p:nvSpPr>
              <p:cNvPr id="2" name="Rettango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412776"/>
                <a:ext cx="7848872" cy="375424"/>
              </a:xfrm>
              <a:prstGeom prst="rect">
                <a:avLst/>
              </a:prstGeom>
              <a:blipFill>
                <a:blip r:embed="rId2"/>
                <a:stretch>
                  <a:fillRect l="-466" t="-819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150777"/>
            <a:ext cx="3960000" cy="309318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275540"/>
            <a:ext cx="3960000" cy="2843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921834" y="5541987"/>
                <a:ext cx="7463710" cy="378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At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factor ~5 less sensitive, at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comparable sensitivity </a:t>
                </a:r>
                <a:endParaRPr lang="en-GB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34" y="5541987"/>
                <a:ext cx="7463710" cy="378630"/>
              </a:xfrm>
              <a:prstGeom prst="rect">
                <a:avLst/>
              </a:prstGeom>
              <a:blipFill>
                <a:blip r:embed="rId5"/>
                <a:stretch>
                  <a:fillRect l="-653" t="-8065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392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1511660" y="2924944"/>
                <a:ext cx="6264696" cy="1066800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rgbClr val="438086"/>
                    </a:solidFill>
                  </a:rPr>
                  <a:t>Search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 production</a:t>
                </a:r>
              </a:p>
            </p:txBody>
          </p:sp>
        </mc:Choice>
        <mc:Fallback xmlns="">
          <p:sp>
            <p:nvSpPr>
              <p:cNvPr id="4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11660" y="2924944"/>
                <a:ext cx="6264696" cy="1066800"/>
              </a:xfrm>
              <a:blipFill>
                <a:blip r:embed="rId2"/>
                <a:stretch>
                  <a:fillRect l="-3696" r="-1167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4293096"/>
            <a:ext cx="3524916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65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36512" y="188640"/>
            <a:ext cx="822960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A </a:t>
            </a:r>
            <a:r>
              <a:rPr lang="it-IT" dirty="0" err="1">
                <a:solidFill>
                  <a:srgbClr val="438086"/>
                </a:solidFill>
              </a:rPr>
              <a:t>successful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theory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7" name="Gruppo 6"/>
          <p:cNvGrpSpPr/>
          <p:nvPr/>
        </p:nvGrpSpPr>
        <p:grpSpPr>
          <a:xfrm>
            <a:off x="-36512" y="1988971"/>
            <a:ext cx="6336704" cy="4508628"/>
            <a:chOff x="7802" y="1441808"/>
            <a:chExt cx="5217839" cy="3913379"/>
          </a:xfrm>
        </p:grpSpPr>
        <p:grpSp>
          <p:nvGrpSpPr>
            <p:cNvPr id="5" name="Gruppo 4"/>
            <p:cNvGrpSpPr/>
            <p:nvPr/>
          </p:nvGrpSpPr>
          <p:grpSpPr>
            <a:xfrm>
              <a:off x="7802" y="1441808"/>
              <a:ext cx="5217839" cy="3913379"/>
              <a:chOff x="7802" y="1441808"/>
              <a:chExt cx="5217839" cy="3913379"/>
            </a:xfrm>
          </p:grpSpPr>
          <p:pic>
            <p:nvPicPr>
              <p:cNvPr id="2" name="Immagin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" y="1441808"/>
                <a:ext cx="5217839" cy="3913379"/>
              </a:xfrm>
              <a:prstGeom prst="rect">
                <a:avLst/>
              </a:prstGeom>
            </p:spPr>
          </p:pic>
          <p:sp>
            <p:nvSpPr>
              <p:cNvPr id="3" name="Rettangolo 2"/>
              <p:cNvSpPr/>
              <p:nvPr/>
            </p:nvSpPr>
            <p:spPr>
              <a:xfrm>
                <a:off x="4355976" y="1599622"/>
                <a:ext cx="720080" cy="31255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" name="Rettangolo 5"/>
            <p:cNvSpPr/>
            <p:nvPr/>
          </p:nvSpPr>
          <p:spPr>
            <a:xfrm>
              <a:off x="4283968" y="1844824"/>
              <a:ext cx="144016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316" y="2101688"/>
            <a:ext cx="2674658" cy="4662100"/>
          </a:xfrm>
          <a:prstGeom prst="rect">
            <a:avLst/>
          </a:prstGeom>
        </p:spPr>
      </p:pic>
      <p:sp>
        <p:nvSpPr>
          <p:cNvPr id="12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808812" y="1052736"/>
            <a:ext cx="7920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Standard Model (SM) describes the interactions between </a:t>
            </a: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known elementary particles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accounting for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of the fundamental forces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of Nature.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25384"/>
            <a:ext cx="8766653" cy="48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22994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ggetto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55105"/>
              </p:ext>
            </p:extLst>
          </p:nvPr>
        </p:nvGraphicFramePr>
        <p:xfrm>
          <a:off x="5943059" y="3446769"/>
          <a:ext cx="3193588" cy="3435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6" name="Acrobat Document" r:id="rId3" imgW="5400453" imgH="5809857" progId="AcroExch.Document.DC">
                  <p:embed/>
                </p:oleObj>
              </mc:Choice>
              <mc:Fallback>
                <p:oleObj name="Acrobat Document" r:id="rId3" imgW="5400453" imgH="5809857" progId="AcroExch.Document.DC">
                  <p:embed/>
                  <p:pic>
                    <p:nvPicPr>
                      <p:cNvPr id="3" name="Oggetto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43059" y="3446769"/>
                        <a:ext cx="3193588" cy="3435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8640"/>
                <a:ext cx="7308304" cy="1066800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rgbClr val="438086"/>
                    </a:solidFill>
                  </a:rPr>
                  <a:t>Why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4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8640"/>
                <a:ext cx="7308304" cy="1066800"/>
              </a:xfrm>
              <a:blipFill>
                <a:blip r:embed="rId5"/>
                <a:stretch>
                  <a:fillRect l="-3169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stomShape 2"/>
              <p:cNvSpPr/>
              <p:nvPr/>
            </p:nvSpPr>
            <p:spPr>
              <a:xfrm>
                <a:off x="107504" y="1556792"/>
                <a:ext cx="6048672" cy="51573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Not yet observed at LHC</a:t>
                </a:r>
              </a:p>
              <a:p>
                <a:pPr lvl="1">
                  <a:buSzPct val="85000"/>
                  <a:buFont typeface="Arial"/>
                  <a:buChar char="•"/>
                </a:pPr>
                <a:r>
                  <a:rPr lang="en-US" sz="1600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One of main goals </a:t>
                </a:r>
                <a:r>
                  <a:rPr lang="en-US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for ATLAS in Run 2</a:t>
                </a: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en-US" sz="1700" strike="noStrike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r>
                  <a:rPr lang="en-US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Direct probe </a:t>
                </a:r>
                <a:r>
                  <a:rPr lang="en-US" dirty="0">
                    <a:solidFill>
                      <a:srgbClr val="000000"/>
                    </a:solidFill>
                    <a:latin typeface="Arial"/>
                    <a:ea typeface="DejaVu Sans"/>
                  </a:rPr>
                  <a:t>of top-Yukawa coupling</a:t>
                </a:r>
              </a:p>
              <a:p>
                <a:pPr lvl="1">
                  <a:buSzPct val="85000"/>
                  <a:buFont typeface="Arial"/>
                  <a:buChar char="•"/>
                </a:pPr>
                <a:r>
                  <a:rPr lang="en-US" sz="1600" strike="noStrike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Cross section proportional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trike="noStrik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trike="noStrik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trike="noStrik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600" b="0" i="1" strike="noStrik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1600" strike="noStrike" baseline="30000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lvl="1">
                  <a:buSzPct val="85000"/>
                  <a:buFont typeface="Arial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Experimental proof of the Yukawa interaction via direct measurements is mandatory</a:t>
                </a:r>
                <a:endParaRPr lang="en-US" sz="1600" strike="noStrike" baseline="30000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lvl="1">
                  <a:buSzPct val="85000"/>
                  <a:buFont typeface="Arial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Any deviation might be </a:t>
                </a:r>
                <a:r>
                  <a:rPr lang="en-US" sz="1600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hint of new physics</a:t>
                </a:r>
                <a:br>
                  <a:rPr lang="en-US" sz="1600" baseline="30000" dirty="0">
                    <a:solidFill>
                      <a:srgbClr val="000000"/>
                    </a:solidFill>
                    <a:latin typeface="Arial"/>
                    <a:ea typeface="DejaVu Sans"/>
                  </a:rPr>
                </a:br>
                <a:endParaRPr lang="en-US" sz="1600" strike="noStrike" baseline="300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b="0" i="1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𝑡</m:t>
                    </m:r>
                    <m:bar>
                      <m:barPr>
                        <m:pos m:val="top"/>
                        <m:ctrlPr>
                          <a:rPr lang="en-US" b="0" i="1" strike="noStrik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trike="noStrik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bar>
                    <m:r>
                      <a:rPr lang="en-US" b="0" i="1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trike="noStrike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signal strength </a:t>
                </a:r>
                <a14:m>
                  <m:oMath xmlns:m="http://schemas.openxmlformats.org/officeDocument/2006/math">
                    <m:r>
                      <a:rPr lang="en-US" b="0" i="1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(</m:t>
                    </m:r>
                    <m:sSub>
                      <m:sSubPr>
                        <m:ctrlPr>
                          <a:rPr lang="en-US" b="0" i="1" strike="noStrik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trike="noStrik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trike="noStrik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bar>
                          <m:barPr>
                            <m:pos m:val="top"/>
                            <m:ctrlPr>
                              <a:rPr lang="en-US" b="0" i="1" strike="noStrike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strike="noStrike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bar>
                        <m:r>
                          <a:rPr lang="en-US" b="0" i="1" strike="noStrik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)</m:t>
                    </m:r>
                  </m:oMath>
                </a14:m>
                <a:r>
                  <a:rPr lang="en-US" strike="noStrike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has been measured in LHC Run 1: </a:t>
                </a:r>
                <a:r>
                  <a:rPr lang="en-US" b="1" strike="noStrike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4.4</a:t>
                </a:r>
                <a:r>
                  <a:rPr lang="el-GR" b="1" strike="noStrike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σ</a:t>
                </a:r>
                <a:r>
                  <a:rPr lang="en-US" b="1" strike="noStrike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combined significance</a:t>
                </a:r>
                <a:r>
                  <a:rPr lang="en-US" strike="noStrike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, cross-section </a:t>
                </a:r>
                <a:r>
                  <a:rPr lang="en-US" b="1" strike="noStrike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above SM but consistent </a:t>
                </a:r>
                <a:r>
                  <a:rPr lang="en-US" strike="noStrike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within large uncertainty</a:t>
                </a: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en-US" sz="17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r>
                  <a:rPr lang="en-US" strike="noStrike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LHC Run 2 analysis benefits from </a:t>
                </a:r>
                <a:r>
                  <a:rPr lang="en-US" b="1" strike="noStrike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large increase in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𝒕</m:t>
                    </m:r>
                    <m:bar>
                      <m:barPr>
                        <m:pos m:val="top"/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ba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cross section </a:t>
                </a:r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(x3.8), though backgrounds increase at a comparable rate in the signal regions</a:t>
                </a:r>
                <a:endParaRPr lang="en-US" strike="noStrike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en-US" sz="17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</a:pPr>
                <a:endParaRPr lang="en-US" sz="17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</a:pPr>
                <a:endParaRPr lang="en-US" dirty="0"/>
              </a:p>
              <a:p>
                <a:pPr>
                  <a:lnSpc>
                    <a:spcPct val="100000"/>
                  </a:lnSpc>
                  <a:buSzPct val="85000"/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dirty="0"/>
              </a:p>
            </p:txBody>
          </p:sp>
        </mc:Choice>
        <mc:Fallback>
          <p:sp>
            <p:nvSpPr>
              <p:cNvPr id="19" name="CustomShap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556792"/>
                <a:ext cx="6048672" cy="5157344"/>
              </a:xfrm>
              <a:prstGeom prst="rect">
                <a:avLst/>
              </a:prstGeom>
              <a:blipFill>
                <a:blip r:embed="rId6"/>
                <a:stretch>
                  <a:fillRect l="-907" t="-5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e 24"/>
          <p:cNvSpPr/>
          <p:nvPr/>
        </p:nvSpPr>
        <p:spPr>
          <a:xfrm>
            <a:off x="6383325" y="5661248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26" name="Oggetto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581584"/>
              </p:ext>
            </p:extLst>
          </p:nvPr>
        </p:nvGraphicFramePr>
        <p:xfrm>
          <a:off x="6138354" y="564811"/>
          <a:ext cx="2998293" cy="2881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7" name="Acrobat Document" r:id="rId7" imgW="5400453" imgH="5190781" progId="AcroExch.Document.DC">
                  <p:embed/>
                </p:oleObj>
              </mc:Choice>
              <mc:Fallback>
                <p:oleObj name="Acrobat Document" r:id="rId7" imgW="5400453" imgH="5190781" progId="AcroExch.Document.DC">
                  <p:embed/>
                  <p:pic>
                    <p:nvPicPr>
                      <p:cNvPr id="14" name="Oggetto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38354" y="564811"/>
                        <a:ext cx="2998293" cy="2881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26"/>
              <p:cNvSpPr/>
              <p:nvPr/>
            </p:nvSpPr>
            <p:spPr>
              <a:xfrm>
                <a:off x="5962615" y="2474033"/>
                <a:ext cx="6142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8936CF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acc>
                        <m:accPr>
                          <m:chr m:val="̅"/>
                          <m:ctrlPr>
                            <a:rPr lang="en-US" b="1" i="1">
                              <a:solidFill>
                                <a:srgbClr val="8936C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8936CF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acc>
                      <m:r>
                        <a:rPr lang="it-IT" b="1" i="1" smtClean="0">
                          <a:solidFill>
                            <a:srgbClr val="8936CF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it-IT" dirty="0">
                  <a:solidFill>
                    <a:srgbClr val="8936CF"/>
                  </a:solidFill>
                </a:endParaRPr>
              </a:p>
            </p:txBody>
          </p:sp>
        </mc:Choice>
        <mc:Fallback xmlns="">
          <p:sp>
            <p:nvSpPr>
              <p:cNvPr id="27" name="Rettango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615" y="2474033"/>
                <a:ext cx="614271" cy="369332"/>
              </a:xfrm>
              <a:prstGeom prst="rect">
                <a:avLst/>
              </a:prstGeom>
              <a:blipFill>
                <a:blip r:embed="rId10"/>
                <a:stretch>
                  <a:fillRect r="-108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ttore diritto 31"/>
          <p:cNvCxnSpPr/>
          <p:nvPr/>
        </p:nvCxnSpPr>
        <p:spPr>
          <a:xfrm flipV="1">
            <a:off x="8388424" y="1124744"/>
            <a:ext cx="0" cy="20162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4943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Analysis </a:t>
            </a:r>
            <a:r>
              <a:rPr lang="it-IT" dirty="0" err="1">
                <a:solidFill>
                  <a:srgbClr val="438086"/>
                </a:solidFill>
              </a:rPr>
              <a:t>strategy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6" name="CustomShape 5"/>
          <p:cNvSpPr/>
          <p:nvPr/>
        </p:nvSpPr>
        <p:spPr>
          <a:xfrm>
            <a:off x="251520" y="927794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it-IT" sz="1600" dirty="0" err="1">
                <a:solidFill>
                  <a:srgbClr val="424456"/>
                </a:solidFill>
                <a:latin typeface="Arial"/>
              </a:rPr>
              <a:t>Event</a:t>
            </a:r>
            <a:r>
              <a:rPr lang="it-IT" sz="1600" dirty="0">
                <a:solidFill>
                  <a:srgbClr val="424456"/>
                </a:solidFill>
                <a:latin typeface="Arial"/>
              </a:rPr>
              <a:t> </a:t>
            </a:r>
            <a:r>
              <a:rPr lang="it-IT" sz="1600" dirty="0" err="1">
                <a:solidFill>
                  <a:srgbClr val="424456"/>
                </a:solidFill>
                <a:latin typeface="Arial"/>
              </a:rPr>
              <a:t>categorization</a:t>
            </a:r>
            <a:endParaRPr sz="1400" dirty="0">
              <a:solidFill>
                <a:srgbClr val="424456"/>
              </a:solidFill>
            </a:endParaRPr>
          </a:p>
        </p:txBody>
      </p:sp>
      <p:sp>
        <p:nvSpPr>
          <p:cNvPr id="7" name="CustomShape 2"/>
          <p:cNvSpPr/>
          <p:nvPr/>
        </p:nvSpPr>
        <p:spPr>
          <a:xfrm>
            <a:off x="179512" y="3384224"/>
            <a:ext cx="5040560" cy="53733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SzPct val="8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</a:rPr>
              <a:t>Categorize events using  </a:t>
            </a:r>
            <a:r>
              <a:rPr lang="en-US" dirty="0" err="1">
                <a:solidFill>
                  <a:srgbClr val="000000"/>
                </a:solidFill>
                <a:latin typeface="Arial"/>
              </a:rPr>
              <a:t>n</a:t>
            </a:r>
            <a:r>
              <a:rPr lang="en-US" baseline="-25000" dirty="0" err="1">
                <a:solidFill>
                  <a:srgbClr val="000000"/>
                </a:solidFill>
                <a:latin typeface="Arial"/>
              </a:rPr>
              <a:t>jets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Arial"/>
              </a:rPr>
              <a:t>n</a:t>
            </a:r>
            <a:r>
              <a:rPr lang="en-US" baseline="-25000" dirty="0" err="1">
                <a:solidFill>
                  <a:srgbClr val="000000"/>
                </a:solidFill>
                <a:latin typeface="Arial"/>
              </a:rPr>
              <a:t>b</a:t>
            </a:r>
            <a:r>
              <a:rPr lang="en-US" baseline="-25000" dirty="0">
                <a:solidFill>
                  <a:srgbClr val="000000"/>
                </a:solidFill>
                <a:latin typeface="Arial"/>
              </a:rPr>
              <a:t>-tags</a:t>
            </a:r>
          </a:p>
          <a:p>
            <a:pPr marL="285750" indent="-285750">
              <a:lnSpc>
                <a:spcPct val="100000"/>
              </a:lnSpc>
              <a:buSzPct val="85000"/>
              <a:buFont typeface="Arial" panose="020B0604020202020204" pitchFamily="34" charset="0"/>
              <a:buChar char="•"/>
            </a:pPr>
            <a:endParaRPr lang="it-IT" sz="17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85750" indent="-285750">
              <a:lnSpc>
                <a:spcPct val="100000"/>
              </a:lnSpc>
              <a:buSzPct val="85000"/>
              <a:buFont typeface="Arial" panose="020B0604020202020204" pitchFamily="34" charset="0"/>
              <a:buChar char="•"/>
            </a:pPr>
            <a:r>
              <a:rPr lang="it-IT" sz="1700" b="1" dirty="0" err="1">
                <a:solidFill>
                  <a:srgbClr val="FF0000"/>
                </a:solidFill>
                <a:latin typeface="Arial"/>
                <a:ea typeface="DejaVu Sans"/>
              </a:rPr>
              <a:t>Signal</a:t>
            </a:r>
            <a:r>
              <a:rPr lang="it-IT" sz="1700" b="1" dirty="0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r>
              <a:rPr lang="it-IT" sz="1700" b="1" dirty="0" err="1">
                <a:solidFill>
                  <a:srgbClr val="FF0000"/>
                </a:solidFill>
                <a:latin typeface="Arial"/>
                <a:ea typeface="DejaVu Sans"/>
              </a:rPr>
              <a:t>lives</a:t>
            </a:r>
            <a:r>
              <a:rPr lang="it-IT" sz="1700" b="1" dirty="0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r>
              <a:rPr lang="it-IT" sz="1700" dirty="0" err="1">
                <a:solidFill>
                  <a:srgbClr val="000000"/>
                </a:solidFill>
                <a:latin typeface="Arial"/>
                <a:ea typeface="DejaVu Sans"/>
              </a:rPr>
              <a:t>at</a:t>
            </a:r>
            <a:r>
              <a:rPr lang="it-IT" sz="1700" dirty="0">
                <a:solidFill>
                  <a:srgbClr val="000000"/>
                </a:solidFill>
                <a:latin typeface="Arial"/>
                <a:ea typeface="DejaVu Sans"/>
              </a:rPr>
              <a:t> high jet and b-</a:t>
            </a:r>
            <a:r>
              <a:rPr lang="it-IT" sz="1700" dirty="0" err="1">
                <a:solidFill>
                  <a:srgbClr val="000000"/>
                </a:solidFill>
                <a:latin typeface="Arial"/>
                <a:ea typeface="DejaVu Sans"/>
              </a:rPr>
              <a:t>tag</a:t>
            </a:r>
            <a:r>
              <a:rPr lang="it-IT" sz="170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700" dirty="0" err="1">
                <a:solidFill>
                  <a:srgbClr val="000000"/>
                </a:solidFill>
                <a:latin typeface="Arial"/>
                <a:ea typeface="DejaVu Sans"/>
              </a:rPr>
              <a:t>multiplicities</a:t>
            </a:r>
            <a:endParaRPr lang="it-IT" sz="17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85750" indent="-285750">
              <a:lnSpc>
                <a:spcPct val="100000"/>
              </a:lnSpc>
              <a:buSzPct val="85000"/>
              <a:buFont typeface="Arial" panose="020B0604020202020204" pitchFamily="34" charset="0"/>
              <a:buChar char="•"/>
            </a:pPr>
            <a:endParaRPr lang="it-IT" sz="17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85750" indent="-285750">
              <a:lnSpc>
                <a:spcPct val="100000"/>
              </a:lnSpc>
              <a:buSzPct val="85000"/>
              <a:buFont typeface="Arial" panose="020B0604020202020204" pitchFamily="34" charset="0"/>
              <a:buChar char="•"/>
            </a:pPr>
            <a:r>
              <a:rPr lang="it-IT" sz="1700" b="1" dirty="0" err="1">
                <a:solidFill>
                  <a:srgbClr val="000000"/>
                </a:solidFill>
                <a:latin typeface="Arial"/>
                <a:ea typeface="DejaVu Sans"/>
              </a:rPr>
              <a:t>Simultaneous</a:t>
            </a:r>
            <a:r>
              <a:rPr lang="it-IT" sz="1700" b="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700" b="1" dirty="0" err="1">
                <a:solidFill>
                  <a:srgbClr val="000000"/>
                </a:solidFill>
                <a:latin typeface="Arial"/>
                <a:ea typeface="DejaVu Sans"/>
              </a:rPr>
              <a:t>likelihood</a:t>
            </a:r>
            <a:r>
              <a:rPr lang="it-IT" sz="1700" b="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700" b="1" dirty="0" err="1">
                <a:solidFill>
                  <a:srgbClr val="000000"/>
                </a:solidFill>
                <a:latin typeface="Arial"/>
                <a:ea typeface="DejaVu Sans"/>
              </a:rPr>
              <a:t>fit</a:t>
            </a:r>
            <a:r>
              <a:rPr lang="it-IT" sz="1700" b="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700" dirty="0">
                <a:solidFill>
                  <a:srgbClr val="000000"/>
                </a:solidFill>
                <a:latin typeface="Arial"/>
                <a:ea typeface="DejaVu Sans"/>
              </a:rPr>
              <a:t>of </a:t>
            </a:r>
            <a:r>
              <a:rPr lang="it-IT" sz="1700" dirty="0" err="1">
                <a:solidFill>
                  <a:srgbClr val="000000"/>
                </a:solidFill>
                <a:latin typeface="Arial"/>
                <a:ea typeface="DejaVu Sans"/>
              </a:rPr>
              <a:t>signal-rich</a:t>
            </a:r>
            <a:r>
              <a:rPr lang="it-IT" sz="1700" dirty="0">
                <a:solidFill>
                  <a:srgbClr val="000000"/>
                </a:solidFill>
                <a:latin typeface="Arial"/>
                <a:ea typeface="DejaVu Sans"/>
              </a:rPr>
              <a:t> and </a:t>
            </a:r>
            <a:r>
              <a:rPr lang="it-IT" sz="1700" dirty="0" err="1">
                <a:solidFill>
                  <a:srgbClr val="000000"/>
                </a:solidFill>
                <a:latin typeface="Arial"/>
                <a:ea typeface="DejaVu Sans"/>
              </a:rPr>
              <a:t>signal-depleted</a:t>
            </a:r>
            <a:r>
              <a:rPr lang="it-IT" sz="170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700" dirty="0" err="1">
                <a:solidFill>
                  <a:srgbClr val="000000"/>
                </a:solidFill>
                <a:latin typeface="Arial"/>
                <a:ea typeface="DejaVu Sans"/>
              </a:rPr>
              <a:t>regions</a:t>
            </a:r>
            <a:endParaRPr lang="it-IT" sz="17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742950" lvl="1" indent="-285750">
              <a:buSzPct val="85000"/>
              <a:buFont typeface="Arial" panose="020B0604020202020204" pitchFamily="34" charset="0"/>
              <a:buChar char="•"/>
            </a:pPr>
            <a:r>
              <a:rPr lang="it-IT" sz="1600" strike="noStrike" dirty="0">
                <a:solidFill>
                  <a:srgbClr val="000000"/>
                </a:solidFill>
                <a:latin typeface="Arial"/>
                <a:ea typeface="DejaVu Sans"/>
              </a:rPr>
              <a:t>Test a </a:t>
            </a:r>
            <a:r>
              <a:rPr lang="it-IT" sz="1600" strike="noStrike" dirty="0" err="1">
                <a:solidFill>
                  <a:srgbClr val="000000"/>
                </a:solidFill>
                <a:latin typeface="Arial"/>
                <a:ea typeface="DejaVu Sans"/>
              </a:rPr>
              <a:t>possible</a:t>
            </a:r>
            <a:r>
              <a:rPr lang="it-IT" sz="1600" strike="noStrike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600" strike="noStrike" dirty="0" err="1">
                <a:solidFill>
                  <a:srgbClr val="000000"/>
                </a:solidFill>
                <a:latin typeface="Arial"/>
                <a:ea typeface="DejaVu Sans"/>
              </a:rPr>
              <a:t>signal</a:t>
            </a:r>
            <a:endParaRPr lang="it-IT" sz="1600" strike="noStrike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742950" lvl="1" indent="-285750">
              <a:buSzPct val="85000"/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000000"/>
                </a:solidFill>
                <a:latin typeface="Arial"/>
                <a:ea typeface="DejaVu Sans"/>
              </a:rPr>
              <a:t>Constraint</a:t>
            </a:r>
            <a:r>
              <a:rPr lang="it-IT" sz="1600" dirty="0">
                <a:solidFill>
                  <a:srgbClr val="000000"/>
                </a:solidFill>
                <a:latin typeface="Arial"/>
                <a:ea typeface="DejaVu Sans"/>
              </a:rPr>
              <a:t> in situ the </a:t>
            </a:r>
            <a:r>
              <a:rPr lang="it-IT" sz="1600" dirty="0" err="1">
                <a:solidFill>
                  <a:srgbClr val="000000"/>
                </a:solidFill>
                <a:latin typeface="Arial"/>
                <a:ea typeface="DejaVu Sans"/>
              </a:rPr>
              <a:t>leading</a:t>
            </a:r>
            <a:r>
              <a:rPr lang="it-IT" sz="160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Arial"/>
                <a:ea typeface="DejaVu Sans"/>
              </a:rPr>
              <a:t>systematic</a:t>
            </a:r>
            <a:r>
              <a:rPr lang="it-IT" sz="160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Arial"/>
                <a:ea typeface="DejaVu Sans"/>
              </a:rPr>
              <a:t>uncertainties</a:t>
            </a:r>
            <a:endParaRPr lang="it-IT" sz="16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85750" indent="-285750">
              <a:buSzPct val="85000"/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85750" indent="-285750">
              <a:buSzPct val="85000"/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00B050"/>
                </a:solidFill>
                <a:latin typeface="Arial"/>
                <a:ea typeface="DejaVu Sans"/>
              </a:rPr>
              <a:t>Many</a:t>
            </a:r>
            <a:r>
              <a:rPr lang="it-IT" sz="1600" b="1" dirty="0">
                <a:solidFill>
                  <a:srgbClr val="00B050"/>
                </a:solidFill>
                <a:latin typeface="Arial"/>
                <a:ea typeface="DejaVu Sans"/>
              </a:rPr>
              <a:t> </a:t>
            </a:r>
            <a:r>
              <a:rPr lang="it-IT" sz="1600" b="1" dirty="0" err="1">
                <a:solidFill>
                  <a:srgbClr val="00B050"/>
                </a:solidFill>
                <a:latin typeface="Arial"/>
                <a:ea typeface="DejaVu Sans"/>
              </a:rPr>
              <a:t>commonalities</a:t>
            </a:r>
            <a:r>
              <a:rPr lang="it-IT" sz="1600" b="1" dirty="0">
                <a:solidFill>
                  <a:srgbClr val="00B050"/>
                </a:solidFill>
                <a:latin typeface="Arial"/>
                <a:ea typeface="DejaVu Sans"/>
              </a:rPr>
              <a:t> </a:t>
            </a:r>
            <a:r>
              <a:rPr lang="it-IT" sz="1600" dirty="0">
                <a:solidFill>
                  <a:srgbClr val="000000"/>
                </a:solidFill>
                <a:latin typeface="Arial"/>
                <a:ea typeface="DejaVu Sans"/>
              </a:rPr>
              <a:t>with </a:t>
            </a:r>
            <a:r>
              <a:rPr lang="it-IT" sz="1600" dirty="0" err="1">
                <a:solidFill>
                  <a:srgbClr val="000000"/>
                </a:solidFill>
                <a:latin typeface="Arial"/>
                <a:ea typeface="DejaVu Sans"/>
              </a:rPr>
              <a:t>previously</a:t>
            </a:r>
            <a:r>
              <a:rPr lang="it-IT" sz="160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Arial"/>
                <a:ea typeface="DejaVu Sans"/>
              </a:rPr>
              <a:t>discussed</a:t>
            </a:r>
            <a:r>
              <a:rPr lang="it-IT" sz="160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Arial"/>
                <a:ea typeface="DejaVu Sans"/>
              </a:rPr>
              <a:t>searches</a:t>
            </a:r>
            <a:endParaRPr lang="it-IT" sz="16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742950" lvl="1" indent="-285750">
              <a:buSzPct val="85000"/>
              <a:buFont typeface="Arial" panose="020B0604020202020204" pitchFamily="34" charset="0"/>
              <a:buChar char="•"/>
            </a:pPr>
            <a:endParaRPr lang="it-IT" sz="1600" strike="noStrike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742950" lvl="1" indent="-285750">
              <a:buSzPct val="85000"/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85750" indent="-285750">
              <a:buSzPct val="85000"/>
              <a:buFont typeface="Arial" panose="020B0604020202020204" pitchFamily="34" charset="0"/>
              <a:buChar char="•"/>
            </a:pPr>
            <a:endParaRPr lang="it-IT" sz="1600" strike="noStrike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endParaRPr lang="it-IT" sz="17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85750" indent="-285750">
              <a:lnSpc>
                <a:spcPct val="100000"/>
              </a:lnSpc>
              <a:buSzPct val="85000"/>
              <a:buFont typeface="Arial" panose="020B0604020202020204" pitchFamily="34" charset="0"/>
              <a:buChar char="•"/>
            </a:pPr>
            <a:endParaRPr lang="en-GB" sz="1700" strike="noStrike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endParaRPr lang="it-IT" sz="17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endParaRPr lang="it-IT" sz="17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tangolo 27"/>
              <p:cNvSpPr/>
              <p:nvPr/>
            </p:nvSpPr>
            <p:spPr>
              <a:xfrm>
                <a:off x="-163102" y="2060848"/>
                <a:ext cx="4572000" cy="110799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Preselection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One isolated lepton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 lepton triggers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≥4 jets, ≥2 b-tags</a:t>
                </a:r>
              </a:p>
            </p:txBody>
          </p:sp>
        </mc:Choice>
        <mc:Fallback xmlns="">
          <p:sp>
            <p:nvSpPr>
              <p:cNvPr id="28" name="Rettango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3102" y="2060848"/>
                <a:ext cx="4572000" cy="1107996"/>
              </a:xfrm>
              <a:prstGeom prst="rect">
                <a:avLst/>
              </a:prstGeom>
              <a:blipFill>
                <a:blip r:embed="rId2"/>
                <a:stretch>
                  <a:fillRect t="-2747" b="-60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Immagin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792" y="1545567"/>
            <a:ext cx="3060848" cy="853023"/>
          </a:xfrm>
          <a:prstGeom prst="rect">
            <a:avLst/>
          </a:prstGeom>
        </p:spPr>
      </p:pic>
      <p:grpSp>
        <p:nvGrpSpPr>
          <p:cNvPr id="31" name="Gruppo 30"/>
          <p:cNvGrpSpPr/>
          <p:nvPr/>
        </p:nvGrpSpPr>
        <p:grpSpPr>
          <a:xfrm>
            <a:off x="5546053" y="2335193"/>
            <a:ext cx="3268821" cy="3470071"/>
            <a:chOff x="5546053" y="2335193"/>
            <a:chExt cx="3268821" cy="3470071"/>
          </a:xfrm>
        </p:grpSpPr>
        <p:pic>
          <p:nvPicPr>
            <p:cNvPr id="21" name="Immagin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053" y="2398590"/>
              <a:ext cx="3091125" cy="3406674"/>
            </a:xfrm>
            <a:prstGeom prst="rect">
              <a:avLst/>
            </a:prstGeom>
          </p:spPr>
        </p:pic>
        <p:sp>
          <p:nvSpPr>
            <p:cNvPr id="30" name="Rettangolo 29"/>
            <p:cNvSpPr/>
            <p:nvPr/>
          </p:nvSpPr>
          <p:spPr>
            <a:xfrm>
              <a:off x="7067618" y="2335193"/>
              <a:ext cx="1747256" cy="5177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841016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Data/MC </a:t>
            </a:r>
            <a:r>
              <a:rPr lang="it-IT" dirty="0" err="1">
                <a:solidFill>
                  <a:srgbClr val="438086"/>
                </a:solidFill>
              </a:rPr>
              <a:t>comparison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6" name="Rettangolo 5"/>
          <p:cNvSpPr/>
          <p:nvPr/>
        </p:nvSpPr>
        <p:spPr>
          <a:xfrm>
            <a:off x="7956376" y="3645024"/>
            <a:ext cx="86409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/>
              <p:cNvSpPr/>
              <p:nvPr/>
            </p:nvSpPr>
            <p:spPr>
              <a:xfrm>
                <a:off x="179512" y="1159581"/>
                <a:ext cx="828092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Comparison at preselection level: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jets,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b-tags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Discrepancies covered by systematic uncertainties</a:t>
                </a:r>
              </a:p>
            </p:txBody>
          </p:sp>
        </mc:Choice>
        <mc:Fallback xmlns="">
          <p:sp>
            <p:nvSpPr>
              <p:cNvPr id="14" name="Rettango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59581"/>
                <a:ext cx="8280920" cy="646331"/>
              </a:xfrm>
              <a:prstGeom prst="rect">
                <a:avLst/>
              </a:prstGeom>
              <a:blipFill>
                <a:blip r:embed="rId2"/>
                <a:stretch>
                  <a:fillRect l="-442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462616"/>
            <a:ext cx="1915714" cy="2160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942321"/>
            <a:ext cx="1915714" cy="216000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47" y="4450946"/>
            <a:ext cx="1915714" cy="2160000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47" y="4450946"/>
            <a:ext cx="1915714" cy="216000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47" y="1971749"/>
            <a:ext cx="1915714" cy="216000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47" y="1971749"/>
            <a:ext cx="1915714" cy="2160000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1691680" y="2060847"/>
            <a:ext cx="648072" cy="105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ttangolo 18"/>
          <p:cNvSpPr/>
          <p:nvPr/>
        </p:nvSpPr>
        <p:spPr>
          <a:xfrm>
            <a:off x="4210104" y="2093097"/>
            <a:ext cx="648072" cy="105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tangolo 19"/>
          <p:cNvSpPr/>
          <p:nvPr/>
        </p:nvSpPr>
        <p:spPr>
          <a:xfrm>
            <a:off x="6660232" y="2093097"/>
            <a:ext cx="648072" cy="105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ttangolo 20"/>
          <p:cNvSpPr/>
          <p:nvPr/>
        </p:nvSpPr>
        <p:spPr>
          <a:xfrm>
            <a:off x="1716948" y="4581128"/>
            <a:ext cx="648072" cy="105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ttangolo 21"/>
          <p:cNvSpPr/>
          <p:nvPr/>
        </p:nvSpPr>
        <p:spPr>
          <a:xfrm>
            <a:off x="4210104" y="4581128"/>
            <a:ext cx="648072" cy="105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ttangolo 22"/>
          <p:cNvSpPr/>
          <p:nvPr/>
        </p:nvSpPr>
        <p:spPr>
          <a:xfrm>
            <a:off x="6660232" y="4581753"/>
            <a:ext cx="648072" cy="105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1081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918678"/>
            <a:ext cx="4043424" cy="2754187"/>
          </a:xfrm>
          <a:prstGeom prst="rect">
            <a:avLst/>
          </a:prstGeom>
        </p:spPr>
      </p:pic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Event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reconstruction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stomShape 2"/>
              <p:cNvSpPr/>
              <p:nvPr/>
            </p:nvSpPr>
            <p:spPr>
              <a:xfrm>
                <a:off x="179512" y="1318834"/>
                <a:ext cx="6912768" cy="53733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285750" indent="-285750">
                  <a:lnSpc>
                    <a:spcPct val="100000"/>
                  </a:lnSpc>
                  <a:buSzPct val="85000"/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0000"/>
                    </a:solidFill>
                    <a:latin typeface="Arial"/>
                  </a:rPr>
                  <a:t>Challenging</a:t>
                </a:r>
                <a:r>
                  <a:rPr lang="en-US" dirty="0">
                    <a:solidFill>
                      <a:srgbClr val="000000"/>
                    </a:solidFill>
                    <a:latin typeface="Arial"/>
                  </a:rPr>
                  <a:t> event reconstruction:</a:t>
                </a:r>
              </a:p>
              <a:p>
                <a:pPr marL="742950" lvl="1" indent="-285750">
                  <a:buSzPct val="85000"/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FF0000"/>
                    </a:solidFill>
                    <a:latin typeface="Arial"/>
                  </a:rPr>
                  <a:t>Huge combinatorics </a:t>
                </a:r>
                <a:r>
                  <a:rPr lang="en-US" sz="1600" dirty="0">
                    <a:solidFill>
                      <a:srgbClr val="000000"/>
                    </a:solidFill>
                    <a:latin typeface="Arial"/>
                  </a:rPr>
                  <a:t>background</a:t>
                </a:r>
                <a:br>
                  <a:rPr lang="en-US" sz="1600" dirty="0">
                    <a:solidFill>
                      <a:srgbClr val="000000"/>
                    </a:solidFill>
                    <a:latin typeface="Arial"/>
                  </a:rPr>
                </a:br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742950" lvl="1" indent="-285750">
                  <a:buSzPct val="85000"/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B050"/>
                    </a:solidFill>
                    <a:latin typeface="Arial"/>
                    <a:ea typeface="DejaVu Sans"/>
                  </a:rPr>
                  <a:t>Train a BDT </a:t>
                </a:r>
                <a:r>
                  <a:rPr lang="it-IT" sz="1600" dirty="0">
                    <a:latin typeface="Arial"/>
                    <a:ea typeface="DejaVu Sans"/>
                  </a:rPr>
                  <a:t>to </a:t>
                </a:r>
                <a:r>
                  <a:rPr lang="it-IT" sz="1600" dirty="0" err="1">
                    <a:latin typeface="Arial"/>
                    <a:ea typeface="DejaVu Sans"/>
                  </a:rPr>
                  <a:t>attempt</a:t>
                </a:r>
                <a:r>
                  <a:rPr lang="it-IT" sz="1600" dirty="0"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latin typeface="Arial"/>
                    <a:ea typeface="DejaVu Sans"/>
                  </a:rPr>
                  <a:t>reconstruction</a:t>
                </a:r>
                <a:endParaRPr lang="it-IT" sz="1600" dirty="0">
                  <a:latin typeface="Arial"/>
                  <a:ea typeface="DejaVu Sans"/>
                </a:endParaRPr>
              </a:p>
              <a:p>
                <a:pPr marL="1200150" lvl="2" indent="-285750">
                  <a:buSzPct val="85000"/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Arial"/>
                    <a:ea typeface="DejaVu Sans"/>
                  </a:rPr>
                  <a:t>Using </a:t>
                </a:r>
                <a:r>
                  <a:rPr lang="it-IT" sz="1600" dirty="0" err="1">
                    <a:latin typeface="Arial"/>
                    <a:ea typeface="DejaVu Sans"/>
                  </a:rPr>
                  <a:t>angles</a:t>
                </a:r>
                <a:r>
                  <a:rPr lang="it-IT" sz="1600" dirty="0">
                    <a:latin typeface="Arial"/>
                    <a:ea typeface="DejaVu Sans"/>
                  </a:rPr>
                  <a:t> and </a:t>
                </a:r>
                <a:r>
                  <a:rPr lang="it-IT" sz="1600" dirty="0" err="1">
                    <a:latin typeface="Arial"/>
                    <a:ea typeface="DejaVu Sans"/>
                  </a:rPr>
                  <a:t>masses</a:t>
                </a:r>
                <a:r>
                  <a:rPr lang="it-IT" sz="1600" dirty="0">
                    <a:latin typeface="Arial"/>
                    <a:ea typeface="DejaVu Sans"/>
                  </a:rPr>
                  <a:t> of </a:t>
                </a:r>
                <a:r>
                  <a:rPr lang="it-IT" sz="1600" dirty="0" err="1">
                    <a:latin typeface="Arial"/>
                    <a:ea typeface="DejaVu Sans"/>
                  </a:rPr>
                  <a:t>reconstructed</a:t>
                </a:r>
                <a:r>
                  <a:rPr lang="it-IT" sz="1600" dirty="0"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latin typeface="Arial"/>
                    <a:ea typeface="DejaVu Sans"/>
                  </a:rPr>
                  <a:t>objects</a:t>
                </a:r>
                <a:endParaRPr lang="it-IT" sz="1600" dirty="0">
                  <a:latin typeface="Arial"/>
                  <a:ea typeface="DejaVu Sans"/>
                </a:endParaRPr>
              </a:p>
              <a:p>
                <a:pPr marL="285750" indent="-285750">
                  <a:buSzPct val="85000"/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B050"/>
                  </a:solidFill>
                  <a:latin typeface="Arial"/>
                  <a:ea typeface="DejaVu Sans"/>
                </a:endParaRPr>
              </a:p>
              <a:p>
                <a:pPr lvl="1">
                  <a:buSzPct val="85000"/>
                  <a:buFont typeface="Arial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    In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≥6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,≥4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region </a:t>
                </a:r>
              </a:p>
              <a:p>
                <a:pPr lvl="2">
                  <a:buSzPct val="85000"/>
                  <a:buFont typeface="Arial"/>
                  <a:buChar char="•"/>
                </a:pPr>
                <a:r>
                  <a:rPr lang="en-US" sz="14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12% full event reconstruction efficiency achieved</a:t>
                </a:r>
              </a:p>
              <a:p>
                <a:pPr lvl="2">
                  <a:buSzPct val="85000"/>
                  <a:buFont typeface="Arial"/>
                  <a:buChar char="•"/>
                </a:pPr>
                <a:r>
                  <a:rPr lang="en-US" sz="14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30% efficiency in reconstructing the Higgs resonance</a:t>
                </a:r>
                <a:endParaRPr lang="it-IT" sz="1600" b="1" dirty="0">
                  <a:solidFill>
                    <a:srgbClr val="00B050"/>
                  </a:solidFill>
                  <a:latin typeface="Arial"/>
                  <a:ea typeface="DejaVu Sans"/>
                </a:endParaRPr>
              </a:p>
              <a:p>
                <a:pPr lvl="1">
                  <a:buSzPct val="85000"/>
                </a:pPr>
                <a:endParaRPr lang="it-IT" sz="1600" strike="noStrike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742950" lvl="1" indent="-285750">
                  <a:buSzPct val="85000"/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buSzPct val="85000"/>
                  <a:buFont typeface="Arial" panose="020B0604020202020204" pitchFamily="34" charset="0"/>
                  <a:buChar char="•"/>
                </a:pPr>
                <a:endParaRPr lang="it-IT" sz="1600" strike="noStrike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it-IT" sz="17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lnSpc>
                    <a:spcPct val="100000"/>
                  </a:lnSpc>
                  <a:buSzPct val="85000"/>
                  <a:buFont typeface="Arial" panose="020B0604020202020204" pitchFamily="34" charset="0"/>
                  <a:buChar char="•"/>
                </a:pPr>
                <a:endParaRPr lang="en-GB" sz="1700" strike="noStrike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it-IT" sz="1700" dirty="0">
                  <a:solidFill>
                    <a:srgbClr val="000000"/>
                  </a:solidFill>
                  <a:latin typeface="Arial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it-IT" sz="1700" dirty="0">
                  <a:solidFill>
                    <a:srgbClr val="000000"/>
                  </a:solidFill>
                  <a:latin typeface="Arial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en-GB" dirty="0"/>
              </a:p>
              <a:p>
                <a:pPr>
                  <a:lnSpc>
                    <a:spcPct val="100000"/>
                  </a:lnSpc>
                </a:pPr>
                <a:endParaRPr lang="en-GB" dirty="0"/>
              </a:p>
              <a:p>
                <a:pPr>
                  <a:lnSpc>
                    <a:spcPct val="100000"/>
                  </a:lnSpc>
                </a:pPr>
                <a:endParaRPr lang="en-GB" dirty="0"/>
              </a:p>
              <a:p>
                <a:pPr>
                  <a:lnSpc>
                    <a:spcPct val="100000"/>
                  </a:lnSpc>
                </a:pPr>
                <a:endParaRPr dirty="0"/>
              </a:p>
            </p:txBody>
          </p:sp>
        </mc:Choice>
        <mc:Fallback xmlns="">
          <p:sp>
            <p:nvSpPr>
              <p:cNvPr id="7" name="CustomShap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318834"/>
                <a:ext cx="6912768" cy="5373368"/>
              </a:xfrm>
              <a:prstGeom prst="rect">
                <a:avLst/>
              </a:prstGeom>
              <a:blipFill>
                <a:blip r:embed="rId3"/>
                <a:stretch>
                  <a:fillRect l="-265" t="-5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717032"/>
            <a:ext cx="3435081" cy="2749726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4139952" y="4437112"/>
            <a:ext cx="288032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793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Discriminating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variable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stomShape 2"/>
              <p:cNvSpPr/>
              <p:nvPr/>
            </p:nvSpPr>
            <p:spPr>
              <a:xfrm>
                <a:off x="179512" y="1318834"/>
                <a:ext cx="8757224" cy="53733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285750" indent="-285750">
                  <a:buSzPct val="850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Arial"/>
                  </a:rPr>
                  <a:t>Difficult to distinguish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baseline="-25000" dirty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Arial"/>
                  </a:rPr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/>
                  </a:rPr>
                  <a:t> background</a:t>
                </a:r>
                <a:endParaRPr lang="en-US" baseline="-25000" dirty="0">
                  <a:solidFill>
                    <a:srgbClr val="000000"/>
                  </a:solidFill>
                  <a:latin typeface="Arial"/>
                </a:endParaRPr>
              </a:p>
              <a:p>
                <a:pPr marL="285750" indent="-285750">
                  <a:lnSpc>
                    <a:spcPct val="100000"/>
                  </a:lnSpc>
                  <a:buSzPct val="85000"/>
                  <a:buFont typeface="Arial" panose="020B0604020202020204" pitchFamily="34" charset="0"/>
                  <a:buChar char="•"/>
                </a:pPr>
                <a:endParaRPr lang="it-IT" sz="17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buSzPct val="85000"/>
                  <a:buFont typeface="Arial" panose="020B0604020202020204" pitchFamily="34" charset="0"/>
                  <a:buChar char="•"/>
                </a:pPr>
                <a:r>
                  <a:rPr lang="it-IT" sz="1700" b="1" dirty="0">
                    <a:solidFill>
                      <a:srgbClr val="FF0000"/>
                    </a:solidFill>
                    <a:latin typeface="Arial"/>
                    <a:ea typeface="DejaVu Sans"/>
                  </a:rPr>
                  <a:t>No </a:t>
                </a:r>
                <a:r>
                  <a:rPr lang="it-IT" sz="1700" b="1" dirty="0" err="1">
                    <a:solidFill>
                      <a:srgbClr val="FF0000"/>
                    </a:solidFill>
                    <a:latin typeface="Arial"/>
                    <a:ea typeface="DejaVu Sans"/>
                  </a:rPr>
                  <a:t>clear</a:t>
                </a:r>
                <a:r>
                  <a:rPr lang="it-IT" sz="1700" b="1" dirty="0">
                    <a:solidFill>
                      <a:srgbClr val="FF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700" dirty="0" err="1">
                    <a:latin typeface="Arial"/>
                    <a:ea typeface="DejaVu Sans"/>
                  </a:rPr>
                  <a:t>discrimination</a:t>
                </a:r>
                <a:r>
                  <a:rPr lang="it-IT" sz="1700" dirty="0">
                    <a:latin typeface="Arial"/>
                    <a:ea typeface="DejaVu Sans"/>
                  </a:rPr>
                  <a:t> from single </a:t>
                </a:r>
                <a:r>
                  <a:rPr lang="it-IT" sz="1700" dirty="0" err="1">
                    <a:latin typeface="Arial"/>
                    <a:ea typeface="DejaVu Sans"/>
                  </a:rPr>
                  <a:t>variable</a:t>
                </a:r>
                <a:endParaRPr lang="it-IT" sz="1700" dirty="0">
                  <a:latin typeface="Arial"/>
                  <a:ea typeface="DejaVu Sans"/>
                </a:endParaRPr>
              </a:p>
              <a:p>
                <a:pPr>
                  <a:buSzPct val="85000"/>
                </a:pPr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buSzPct val="85000"/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solidFill>
                      <a:srgbClr val="00B050"/>
                    </a:solidFill>
                    <a:latin typeface="Arial"/>
                    <a:ea typeface="DejaVu Sans"/>
                  </a:rPr>
                  <a:t>Train a BDT </a:t>
                </a:r>
                <a:r>
                  <a:rPr lang="it-IT" sz="1600" dirty="0">
                    <a:latin typeface="Arial"/>
                    <a:ea typeface="DejaVu Sans"/>
                  </a:rPr>
                  <a:t>in </a:t>
                </a:r>
                <a:r>
                  <a:rPr lang="it-IT" sz="1600" dirty="0" err="1">
                    <a:latin typeface="Arial"/>
                    <a:ea typeface="DejaVu Sans"/>
                  </a:rPr>
                  <a:t>signal-rich</a:t>
                </a:r>
                <a:r>
                  <a:rPr lang="it-IT" sz="1600" dirty="0"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latin typeface="Arial"/>
                    <a:ea typeface="DejaVu Sans"/>
                  </a:rPr>
                  <a:t>regions</a:t>
                </a:r>
                <a:endParaRPr lang="it-IT" sz="1600" dirty="0">
                  <a:latin typeface="Arial"/>
                  <a:ea typeface="DejaVu Sans"/>
                </a:endParaRPr>
              </a:p>
              <a:p>
                <a:pPr marL="742950" lvl="1" indent="-285750">
                  <a:buSzPct val="85000"/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Arial"/>
                    <a:ea typeface="DejaVu Sans"/>
                  </a:rPr>
                  <a:t>Using </a:t>
                </a:r>
                <a:r>
                  <a:rPr lang="it-IT" sz="1600" dirty="0" err="1">
                    <a:latin typeface="Arial"/>
                    <a:ea typeface="DejaVu Sans"/>
                  </a:rPr>
                  <a:t>angles</a:t>
                </a:r>
                <a:r>
                  <a:rPr lang="it-IT" sz="1600" dirty="0">
                    <a:latin typeface="Arial"/>
                    <a:ea typeface="DejaVu Sans"/>
                  </a:rPr>
                  <a:t> and </a:t>
                </a:r>
                <a:r>
                  <a:rPr lang="it-IT" sz="1600" dirty="0" err="1">
                    <a:latin typeface="Arial"/>
                    <a:ea typeface="DejaVu Sans"/>
                  </a:rPr>
                  <a:t>masses</a:t>
                </a:r>
                <a:r>
                  <a:rPr lang="it-IT" sz="1600" dirty="0">
                    <a:latin typeface="Arial"/>
                    <a:ea typeface="DejaVu Sans"/>
                  </a:rPr>
                  <a:t> of </a:t>
                </a:r>
                <a:r>
                  <a:rPr lang="it-IT" sz="1600" dirty="0" err="1">
                    <a:latin typeface="Arial"/>
                    <a:ea typeface="DejaVu Sans"/>
                  </a:rPr>
                  <a:t>reconstructed</a:t>
                </a:r>
                <a:r>
                  <a:rPr lang="it-IT" sz="1600" dirty="0"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latin typeface="Arial"/>
                    <a:ea typeface="DejaVu Sans"/>
                  </a:rPr>
                  <a:t>objects</a:t>
                </a:r>
                <a:endParaRPr lang="it-IT" sz="1600" dirty="0">
                  <a:latin typeface="Arial"/>
                  <a:ea typeface="DejaVu Sans"/>
                </a:endParaRPr>
              </a:p>
              <a:p>
                <a:pPr marL="742950" lvl="1" indent="-285750">
                  <a:buSzPct val="85000"/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latin typeface="Arial"/>
                    <a:ea typeface="DejaVu Sans"/>
                  </a:rPr>
                  <a:t>Event</a:t>
                </a:r>
                <a:r>
                  <a:rPr lang="it-IT" sz="1600" dirty="0"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latin typeface="Arial"/>
                    <a:ea typeface="DejaVu Sans"/>
                  </a:rPr>
                  <a:t>properties</a:t>
                </a:r>
                <a:r>
                  <a:rPr lang="it-IT" sz="1600" dirty="0">
                    <a:latin typeface="Arial"/>
                    <a:ea typeface="DejaVu Sans"/>
                  </a:rPr>
                  <a:t> (e.g. </a:t>
                </a:r>
                <a:r>
                  <a:rPr lang="it-IT" sz="1600" dirty="0" err="1">
                    <a:latin typeface="Arial"/>
                    <a:ea typeface="DejaVu Sans"/>
                  </a:rPr>
                  <a:t>centrality</a:t>
                </a:r>
                <a:r>
                  <a:rPr lang="it-IT" sz="1600" dirty="0">
                    <a:latin typeface="Arial"/>
                    <a:ea typeface="DejaVu Sans"/>
                  </a:rPr>
                  <a:t>)</a:t>
                </a:r>
              </a:p>
              <a:p>
                <a:pPr marL="742950" lvl="1" indent="-285750">
                  <a:buSzPct val="85000"/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latin typeface="Arial"/>
                    <a:ea typeface="DejaVu Sans"/>
                  </a:rPr>
                  <a:t>Reconstruction</a:t>
                </a:r>
                <a:r>
                  <a:rPr lang="it-IT" sz="1600" dirty="0">
                    <a:latin typeface="Arial"/>
                    <a:ea typeface="DejaVu Sans"/>
                  </a:rPr>
                  <a:t> BDT</a:t>
                </a:r>
              </a:p>
              <a:p>
                <a:pPr marL="285750" indent="-285750">
                  <a:buSzPct val="85000"/>
                  <a:buFont typeface="Arial" panose="020B0604020202020204" pitchFamily="34" charset="0"/>
                  <a:buChar char="•"/>
                </a:pPr>
                <a:endParaRPr lang="it-IT" sz="1600" b="1" dirty="0">
                  <a:solidFill>
                    <a:srgbClr val="00B05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buSzPct val="85000"/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chemeClr val="tx1"/>
                    </a:solidFill>
                    <a:latin typeface="Arial"/>
                    <a:ea typeface="DejaVu Sans"/>
                  </a:rPr>
                  <a:t>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h𝑎𝑑</m:t>
                        </m:r>
                      </m:sup>
                    </m:sSub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𝑒𝑡𝑠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in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signal-depleted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regions</a:t>
                </a:r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742950" lvl="1" indent="-285750">
                  <a:buSzPct val="85000"/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It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provides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sensitivity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to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systematic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uncertainties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(e.g. jet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energy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scale,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𝑡</m:t>
                    </m:r>
                    <m:acc>
                      <m:accPr>
                        <m:chr m:val="̅"/>
                        <m:ctrlP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modelling)</a:t>
                </a:r>
              </a:p>
              <a:p>
                <a:pPr marL="742950" lvl="1" indent="-285750">
                  <a:buSzPct val="85000"/>
                  <a:buFont typeface="Arial" panose="020B0604020202020204" pitchFamily="34" charset="0"/>
                  <a:buChar char="•"/>
                </a:pPr>
                <a:endParaRPr lang="it-IT" sz="1600" strike="noStrike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742950" lvl="1" indent="-285750">
                  <a:buSzPct val="85000"/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buSzPct val="85000"/>
                  <a:buFont typeface="Arial" panose="020B0604020202020204" pitchFamily="34" charset="0"/>
                  <a:buChar char="•"/>
                </a:pPr>
                <a:endParaRPr lang="it-IT" sz="1600" strike="noStrike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it-IT" sz="17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lnSpc>
                    <a:spcPct val="100000"/>
                  </a:lnSpc>
                  <a:buSzPct val="85000"/>
                  <a:buFont typeface="Arial" panose="020B0604020202020204" pitchFamily="34" charset="0"/>
                  <a:buChar char="•"/>
                </a:pPr>
                <a:endParaRPr lang="en-GB" sz="1700" strike="noStrike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it-IT" sz="1700" dirty="0">
                  <a:solidFill>
                    <a:srgbClr val="000000"/>
                  </a:solidFill>
                  <a:latin typeface="Arial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it-IT" sz="1700" dirty="0">
                  <a:solidFill>
                    <a:srgbClr val="000000"/>
                  </a:solidFill>
                  <a:latin typeface="Arial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en-GB" dirty="0"/>
              </a:p>
              <a:p>
                <a:pPr>
                  <a:lnSpc>
                    <a:spcPct val="100000"/>
                  </a:lnSpc>
                </a:pPr>
                <a:endParaRPr lang="en-GB" dirty="0"/>
              </a:p>
              <a:p>
                <a:pPr>
                  <a:lnSpc>
                    <a:spcPct val="100000"/>
                  </a:lnSpc>
                </a:pPr>
                <a:endParaRPr lang="en-GB" dirty="0"/>
              </a:p>
              <a:p>
                <a:pPr>
                  <a:lnSpc>
                    <a:spcPct val="100000"/>
                  </a:lnSpc>
                </a:pPr>
                <a:endParaRPr dirty="0"/>
              </a:p>
            </p:txBody>
          </p:sp>
        </mc:Choice>
        <mc:Fallback>
          <p:sp>
            <p:nvSpPr>
              <p:cNvPr id="7" name="CustomShap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318834"/>
                <a:ext cx="8757224" cy="5373368"/>
              </a:xfrm>
              <a:prstGeom prst="rect">
                <a:avLst/>
              </a:prstGeom>
              <a:blipFill>
                <a:blip r:embed="rId2"/>
                <a:stretch>
                  <a:fillRect l="-209" t="-5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057729"/>
            <a:ext cx="3269085" cy="98602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4685161"/>
            <a:ext cx="2880000" cy="211346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36" y="4685161"/>
            <a:ext cx="2880000" cy="2128215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736" y="4685161"/>
            <a:ext cx="2880000" cy="2114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1415103" y="4300288"/>
                <a:ext cx="853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,≥4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03" y="4300288"/>
                <a:ext cx="853823" cy="276999"/>
              </a:xfrm>
              <a:prstGeom prst="rect">
                <a:avLst/>
              </a:prstGeom>
              <a:blipFill>
                <a:blip r:embed="rId7"/>
                <a:stretch>
                  <a:fillRect l="-9286" r="-5714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4427984" y="4300287"/>
                <a:ext cx="853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300287"/>
                <a:ext cx="853823" cy="276999"/>
              </a:xfrm>
              <a:prstGeom prst="rect">
                <a:avLst/>
              </a:prstGeom>
              <a:blipFill>
                <a:blip r:embed="rId8"/>
                <a:stretch>
                  <a:fillRect l="-5714" r="-5714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/>
              <p:cNvSpPr txBox="1"/>
              <p:nvPr/>
            </p:nvSpPr>
            <p:spPr>
              <a:xfrm>
                <a:off x="7236296" y="4300287"/>
                <a:ext cx="10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,≥4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CasellaDiTes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4300287"/>
                <a:ext cx="1091068" cy="276999"/>
              </a:xfrm>
              <a:prstGeom prst="rect">
                <a:avLst/>
              </a:prstGeom>
              <a:blipFill>
                <a:blip r:embed="rId9"/>
                <a:stretch>
                  <a:fillRect l="-4469" r="-4469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4577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129952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Fit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results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6" name="Rettangolo 5"/>
          <p:cNvSpPr/>
          <p:nvPr/>
        </p:nvSpPr>
        <p:spPr>
          <a:xfrm>
            <a:off x="107504" y="1208651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Improved data/MC agreement and reduced uncertainties post-fit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Very good modelling of the shape</a:t>
            </a:r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697" y="2108893"/>
            <a:ext cx="1938487" cy="2160000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613" y="2135079"/>
            <a:ext cx="1938487" cy="2160000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92" y="4336257"/>
            <a:ext cx="1938487" cy="2160000"/>
          </a:xfrm>
          <a:prstGeom prst="rect">
            <a:avLst/>
          </a:prstGeom>
        </p:spPr>
      </p:pic>
      <p:pic>
        <p:nvPicPr>
          <p:cNvPr id="37" name="Immagin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336257"/>
            <a:ext cx="1938487" cy="2160000"/>
          </a:xfrm>
          <a:prstGeom prst="rect">
            <a:avLst/>
          </a:prstGeom>
        </p:spPr>
      </p:pic>
      <p:pic>
        <p:nvPicPr>
          <p:cNvPr id="42" name="Immagin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08" y="2242971"/>
            <a:ext cx="2625625" cy="1944216"/>
          </a:xfrm>
          <a:prstGeom prst="rect">
            <a:avLst/>
          </a:prstGeom>
        </p:spPr>
      </p:pic>
      <p:pic>
        <p:nvPicPr>
          <p:cNvPr id="43" name="Immagin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08" y="4444149"/>
            <a:ext cx="2625625" cy="1944216"/>
          </a:xfrm>
          <a:prstGeom prst="rect">
            <a:avLst/>
          </a:prstGeom>
        </p:spPr>
      </p:pic>
      <p:sp>
        <p:nvSpPr>
          <p:cNvPr id="15" name="Rettangolo 14"/>
          <p:cNvSpPr/>
          <p:nvPr/>
        </p:nvSpPr>
        <p:spPr>
          <a:xfrm rot="16200000">
            <a:off x="76715" y="3151790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 err="1">
                <a:solidFill>
                  <a:srgbClr val="000000"/>
                </a:solidFill>
                <a:latin typeface="Arial"/>
                <a:ea typeface="DejaVu Sans"/>
              </a:rPr>
              <a:t>Pre-fit</a:t>
            </a:r>
            <a:endParaRPr lang="it-IT" dirty="0"/>
          </a:p>
        </p:txBody>
      </p:sp>
      <p:sp>
        <p:nvSpPr>
          <p:cNvPr id="17" name="Rettangolo 16"/>
          <p:cNvSpPr/>
          <p:nvPr/>
        </p:nvSpPr>
        <p:spPr>
          <a:xfrm rot="16200000">
            <a:off x="-273430" y="5207907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 err="1">
                <a:solidFill>
                  <a:srgbClr val="000000"/>
                </a:solidFill>
                <a:latin typeface="Arial"/>
                <a:ea typeface="DejaVu Sans"/>
              </a:rPr>
              <a:t>Post-fit</a:t>
            </a:r>
            <a:r>
              <a:rPr lang="it-IT" i="1" dirty="0">
                <a:solidFill>
                  <a:srgbClr val="000000"/>
                </a:solidFill>
                <a:latin typeface="Arial"/>
                <a:ea typeface="DejaVu Sans"/>
              </a:rPr>
              <a:t> (S+B)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/>
              <p:cNvSpPr txBox="1"/>
              <p:nvPr/>
            </p:nvSpPr>
            <p:spPr>
              <a:xfrm>
                <a:off x="4862542" y="1865991"/>
                <a:ext cx="6165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CasellaDiTes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42" y="1865991"/>
                <a:ext cx="616579" cy="276999"/>
              </a:xfrm>
              <a:prstGeom prst="rect">
                <a:avLst/>
              </a:prstGeom>
              <a:blipFill>
                <a:blip r:embed="rId8"/>
                <a:stretch>
                  <a:fillRect l="-8911" r="-7921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/>
              <p:cNvSpPr txBox="1"/>
              <p:nvPr/>
            </p:nvSpPr>
            <p:spPr>
              <a:xfrm>
                <a:off x="7465201" y="1831894"/>
                <a:ext cx="6165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201" y="1831894"/>
                <a:ext cx="616579" cy="276999"/>
              </a:xfrm>
              <a:prstGeom prst="rect">
                <a:avLst/>
              </a:prstGeom>
              <a:blipFill>
                <a:blip r:embed="rId9"/>
                <a:stretch>
                  <a:fillRect l="-8911" t="-2222" r="-7921"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864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129952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Fit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results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6" name="Rettangolo 5"/>
          <p:cNvSpPr/>
          <p:nvPr/>
        </p:nvSpPr>
        <p:spPr>
          <a:xfrm>
            <a:off x="-10264" y="1196752"/>
            <a:ext cx="69482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Improved data/MC agreement and reduced uncertainties post-fit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Very good modelling of the shape</a:t>
            </a:r>
          </a:p>
        </p:txBody>
      </p:sp>
      <p:sp>
        <p:nvSpPr>
          <p:cNvPr id="16" name="CustomShape 5"/>
          <p:cNvSpPr/>
          <p:nvPr/>
        </p:nvSpPr>
        <p:spPr>
          <a:xfrm>
            <a:off x="179512" y="698947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424456"/>
                </a:solidFill>
                <a:latin typeface="Arial"/>
              </a:rPr>
              <a:t>Signal-rich regions</a:t>
            </a:r>
            <a:endParaRPr sz="1600" dirty="0">
              <a:solidFill>
                <a:srgbClr val="424456"/>
              </a:solidFill>
            </a:endParaRPr>
          </a:p>
        </p:txBody>
      </p:sp>
      <p:sp>
        <p:nvSpPr>
          <p:cNvPr id="18" name="Rettangolo 17"/>
          <p:cNvSpPr/>
          <p:nvPr/>
        </p:nvSpPr>
        <p:spPr>
          <a:xfrm rot="16200000">
            <a:off x="76715" y="3151790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 err="1">
                <a:solidFill>
                  <a:srgbClr val="000000"/>
                </a:solidFill>
                <a:latin typeface="Arial"/>
                <a:ea typeface="DejaVu Sans"/>
              </a:rPr>
              <a:t>Pre-fit</a:t>
            </a:r>
            <a:endParaRPr lang="it-IT" dirty="0"/>
          </a:p>
        </p:txBody>
      </p:sp>
      <p:sp>
        <p:nvSpPr>
          <p:cNvPr id="20" name="Rettangolo 19"/>
          <p:cNvSpPr/>
          <p:nvPr/>
        </p:nvSpPr>
        <p:spPr>
          <a:xfrm rot="16200000">
            <a:off x="-304799" y="5207907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 err="1">
                <a:solidFill>
                  <a:srgbClr val="000000"/>
                </a:solidFill>
                <a:latin typeface="Arial"/>
                <a:ea typeface="DejaVu Sans"/>
              </a:rPr>
              <a:t>Post-fit</a:t>
            </a:r>
            <a:r>
              <a:rPr lang="it-IT" i="1" dirty="0">
                <a:solidFill>
                  <a:srgbClr val="000000"/>
                </a:solidFill>
                <a:latin typeface="Arial"/>
                <a:ea typeface="DejaVu Sans"/>
              </a:rPr>
              <a:t> (S+B)</a:t>
            </a:r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17" y="4450982"/>
            <a:ext cx="2160000" cy="240682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855" y="4451174"/>
            <a:ext cx="2160000" cy="240682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44" y="4451174"/>
            <a:ext cx="2160000" cy="2406826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208" y="2102295"/>
            <a:ext cx="2160000" cy="2406825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904" y="2102294"/>
            <a:ext cx="2160000" cy="2406825"/>
          </a:xfrm>
          <a:prstGeom prst="rect">
            <a:avLst/>
          </a:prstGeom>
        </p:spPr>
      </p:pic>
      <p:pic>
        <p:nvPicPr>
          <p:cNvPr id="31" name="Immagin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502" y="2102293"/>
            <a:ext cx="2160000" cy="2406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/>
              <p:cNvSpPr txBox="1"/>
              <p:nvPr/>
            </p:nvSpPr>
            <p:spPr>
              <a:xfrm>
                <a:off x="2528151" y="1865993"/>
                <a:ext cx="853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,≥4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151" y="1865993"/>
                <a:ext cx="853823" cy="276999"/>
              </a:xfrm>
              <a:prstGeom prst="rect">
                <a:avLst/>
              </a:prstGeom>
              <a:blipFill>
                <a:blip r:embed="rId8"/>
                <a:stretch>
                  <a:fillRect l="-6429" r="-5714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/>
              <p:cNvSpPr txBox="1"/>
              <p:nvPr/>
            </p:nvSpPr>
            <p:spPr>
              <a:xfrm>
                <a:off x="4862542" y="1865991"/>
                <a:ext cx="853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42" y="1865991"/>
                <a:ext cx="853823" cy="276999"/>
              </a:xfrm>
              <a:prstGeom prst="rect">
                <a:avLst/>
              </a:prstGeom>
              <a:blipFill>
                <a:blip r:embed="rId9"/>
                <a:stretch>
                  <a:fillRect l="-6429" r="-5714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/>
              <p:cNvSpPr txBox="1"/>
              <p:nvPr/>
            </p:nvSpPr>
            <p:spPr>
              <a:xfrm>
                <a:off x="7160041" y="1853775"/>
                <a:ext cx="10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,≥4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CasellaDiTes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041" y="1853775"/>
                <a:ext cx="1091068" cy="276999"/>
              </a:xfrm>
              <a:prstGeom prst="rect">
                <a:avLst/>
              </a:prstGeom>
              <a:blipFill>
                <a:blip r:embed="rId10"/>
                <a:stretch>
                  <a:fillRect l="-5028" r="-4469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3205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36512" y="345976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Nuisance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parameters</a:t>
            </a:r>
            <a:r>
              <a:rPr lang="it-IT" dirty="0">
                <a:solidFill>
                  <a:srgbClr val="438086"/>
                </a:solidFill>
              </a:rPr>
              <a:t> ranking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tangolo 5"/>
              <p:cNvSpPr/>
              <p:nvPr/>
            </p:nvSpPr>
            <p:spPr>
              <a:xfrm>
                <a:off x="-12469" y="1556792"/>
                <a:ext cx="4798288" cy="3539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Rank nuisance parameters according to their effect on the fitted signal strength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 the first ten: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57D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modelling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signal modelling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b-tagging related uncertainties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modelling uncertainties: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Dominant limiting factor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Improvements are needed in the future</a:t>
                </a:r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69" y="1556792"/>
                <a:ext cx="4798288" cy="3539430"/>
              </a:xfrm>
              <a:prstGeom prst="rect">
                <a:avLst/>
              </a:prstGeom>
              <a:blipFill>
                <a:blip r:embed="rId2"/>
                <a:stretch>
                  <a:fillRect l="-508" t="-5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64" y="1196752"/>
            <a:ext cx="3755600" cy="5085184"/>
          </a:xfrm>
          <a:prstGeom prst="rect">
            <a:avLst/>
          </a:prstGeom>
          <a:ln>
            <a:noFill/>
          </a:ln>
        </p:spPr>
      </p:pic>
      <p:sp>
        <p:nvSpPr>
          <p:cNvPr id="10" name="Ovale 9"/>
          <p:cNvSpPr/>
          <p:nvPr/>
        </p:nvSpPr>
        <p:spPr>
          <a:xfrm>
            <a:off x="5148064" y="2191552"/>
            <a:ext cx="108000" cy="108000"/>
          </a:xfrm>
          <a:prstGeom prst="ellipse">
            <a:avLst/>
          </a:prstGeom>
          <a:solidFill>
            <a:srgbClr val="005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e 16"/>
          <p:cNvSpPr/>
          <p:nvPr/>
        </p:nvSpPr>
        <p:spPr>
          <a:xfrm>
            <a:off x="5940152" y="2564904"/>
            <a:ext cx="108000" cy="108000"/>
          </a:xfrm>
          <a:prstGeom prst="ellipse">
            <a:avLst/>
          </a:prstGeom>
          <a:solidFill>
            <a:srgbClr val="005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e 18"/>
          <p:cNvSpPr/>
          <p:nvPr/>
        </p:nvSpPr>
        <p:spPr>
          <a:xfrm>
            <a:off x="5148064" y="2744936"/>
            <a:ext cx="108000" cy="108000"/>
          </a:xfrm>
          <a:prstGeom prst="ellipse">
            <a:avLst/>
          </a:prstGeom>
          <a:solidFill>
            <a:srgbClr val="005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e 20"/>
          <p:cNvSpPr/>
          <p:nvPr/>
        </p:nvSpPr>
        <p:spPr>
          <a:xfrm>
            <a:off x="5004048" y="2960960"/>
            <a:ext cx="108000" cy="108000"/>
          </a:xfrm>
          <a:prstGeom prst="ellipse">
            <a:avLst/>
          </a:prstGeom>
          <a:solidFill>
            <a:srgbClr val="005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e 21"/>
          <p:cNvSpPr/>
          <p:nvPr/>
        </p:nvSpPr>
        <p:spPr>
          <a:xfrm>
            <a:off x="4968056" y="3321000"/>
            <a:ext cx="108000" cy="108000"/>
          </a:xfrm>
          <a:prstGeom prst="ellipse">
            <a:avLst/>
          </a:prstGeom>
          <a:solidFill>
            <a:srgbClr val="005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e 22"/>
          <p:cNvSpPr/>
          <p:nvPr/>
        </p:nvSpPr>
        <p:spPr>
          <a:xfrm>
            <a:off x="5184080" y="3861048"/>
            <a:ext cx="108000" cy="108000"/>
          </a:xfrm>
          <a:prstGeom prst="ellipse">
            <a:avLst/>
          </a:prstGeom>
          <a:solidFill>
            <a:srgbClr val="005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e 23"/>
          <p:cNvSpPr/>
          <p:nvPr/>
        </p:nvSpPr>
        <p:spPr>
          <a:xfrm>
            <a:off x="5364088" y="2387789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e 24"/>
          <p:cNvSpPr/>
          <p:nvPr/>
        </p:nvSpPr>
        <p:spPr>
          <a:xfrm>
            <a:off x="5832152" y="3104976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e 25"/>
          <p:cNvSpPr/>
          <p:nvPr/>
        </p:nvSpPr>
        <p:spPr>
          <a:xfrm>
            <a:off x="5472088" y="3508589"/>
            <a:ext cx="108000" cy="10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e 26"/>
          <p:cNvSpPr/>
          <p:nvPr/>
        </p:nvSpPr>
        <p:spPr>
          <a:xfrm>
            <a:off x="5624488" y="3660989"/>
            <a:ext cx="108000" cy="10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Ovale 1"/>
          <p:cNvSpPr/>
          <p:nvPr/>
        </p:nvSpPr>
        <p:spPr>
          <a:xfrm>
            <a:off x="8028384" y="2495789"/>
            <a:ext cx="504056" cy="24914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e 17"/>
          <p:cNvSpPr/>
          <p:nvPr/>
        </p:nvSpPr>
        <p:spPr>
          <a:xfrm>
            <a:off x="8051680" y="3956864"/>
            <a:ext cx="504056" cy="24914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ttangolo 2"/>
          <p:cNvSpPr/>
          <p:nvPr/>
        </p:nvSpPr>
        <p:spPr>
          <a:xfrm>
            <a:off x="6588224" y="1700808"/>
            <a:ext cx="1224136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4057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129952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Results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692696"/>
            <a:ext cx="4254103" cy="2880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401" y="4005384"/>
            <a:ext cx="4254103" cy="28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stomShape 2"/>
              <p:cNvSpPr/>
              <p:nvPr/>
            </p:nvSpPr>
            <p:spPr>
              <a:xfrm>
                <a:off x="107504" y="1647982"/>
                <a:ext cx="5832648" cy="39267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r>
                  <a:rPr lang="en-US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Arial"/>
                    <a:ea typeface="DejaVu Sans"/>
                  </a:rPr>
                  <a:t>Assuming a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ar-AE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ar-AE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Arial"/>
                    <a:ea typeface="DejaVu Sans"/>
                  </a:rPr>
                  <a:t>signal: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en-US" b="1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No evidence yet. 95%CL exclusion:</a:t>
                </a:r>
              </a:p>
              <a:p>
                <a:pPr lvl="1">
                  <a:buSzPct val="85000"/>
                  <a:buFont typeface="Arial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3.6 (2.2) times the SM cross section</a:t>
                </a:r>
              </a:p>
              <a:p>
                <a:pPr lvl="1">
                  <a:buSzPct val="85000"/>
                  <a:buFont typeface="Arial"/>
                  <a:buChar char="•"/>
                </a:pPr>
                <a:endParaRPr lang="en-US" b="1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r>
                  <a:rPr lang="en-US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Already at Run 1 sensitivity!</a:t>
                </a:r>
                <a:br>
                  <a:rPr lang="en-US" b="1" dirty="0">
                    <a:solidFill>
                      <a:srgbClr val="000000"/>
                    </a:solidFill>
                    <a:latin typeface="Arial"/>
                    <a:ea typeface="DejaVu Sans"/>
                  </a:rPr>
                </a:br>
                <a:endParaRPr lang="en-US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buSzPct val="85000"/>
                  <a:buFont typeface="Arial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Arial"/>
                    <a:ea typeface="DejaVu Sans"/>
                  </a:rPr>
                  <a:t>Single lepton </a:t>
                </a:r>
                <a:r>
                  <a:rPr lang="en-US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most powerful analysis </a:t>
                </a:r>
                <a:r>
                  <a:rPr lang="en-US" dirty="0">
                    <a:solidFill>
                      <a:srgbClr val="000000"/>
                    </a:solidFill>
                    <a:latin typeface="Arial"/>
                    <a:ea typeface="DejaVu Sans"/>
                  </a:rPr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searches</a:t>
                </a:r>
              </a:p>
              <a:p>
                <a:pPr lvl="1">
                  <a:buSzPct val="85000"/>
                  <a:buFont typeface="Arial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Drives the combination with a </a:t>
                </a:r>
                <a:r>
                  <a:rPr lang="en-US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dilepton</a:t>
                </a:r>
                <a:r>
                  <a:rPr lang="en-US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channel</a:t>
                </a:r>
              </a:p>
              <a:p>
                <a:pPr lvl="1">
                  <a:buSzPct val="85000"/>
                  <a:buFont typeface="Arial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Combined 95% CL limit is 4.0 (1.9) times the SM cross section</a:t>
                </a:r>
              </a:p>
              <a:p>
                <a:pPr>
                  <a:buSzPct val="85000"/>
                  <a:buFont typeface="Arial"/>
                  <a:buChar char="•"/>
                </a:pPr>
                <a:endParaRPr lang="en-US" sz="17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</a:pPr>
                <a:endParaRPr lang="en-US" sz="17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en-US" sz="17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</a:pPr>
                <a:endParaRPr lang="en-US" dirty="0"/>
              </a:p>
              <a:p>
                <a:pPr>
                  <a:lnSpc>
                    <a:spcPct val="100000"/>
                  </a:lnSpc>
                  <a:buSzPct val="85000"/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dirty="0"/>
              </a:p>
            </p:txBody>
          </p:sp>
        </mc:Choice>
        <mc:Fallback xmlns="">
          <p:sp>
            <p:nvSpPr>
              <p:cNvPr id="28" name="CustomShap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647982"/>
                <a:ext cx="5832648" cy="3926797"/>
              </a:xfrm>
              <a:prstGeom prst="rect">
                <a:avLst/>
              </a:prstGeom>
              <a:blipFill>
                <a:blip r:embed="rId4"/>
                <a:stretch>
                  <a:fillRect l="-418" t="-776" r="-8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52544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129952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ATLAS </a:t>
            </a:r>
            <a:r>
              <a:rPr lang="it-IT" dirty="0" err="1">
                <a:solidFill>
                  <a:srgbClr val="438086"/>
                </a:solidFill>
              </a:rPr>
              <a:t>Comparison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738" y="2873899"/>
            <a:ext cx="3968562" cy="2863621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6" y="2841644"/>
            <a:ext cx="4013263" cy="2895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stomShape 2"/>
              <p:cNvSpPr/>
              <p:nvPr/>
            </p:nvSpPr>
            <p:spPr>
              <a:xfrm>
                <a:off x="107504" y="1368000"/>
                <a:ext cx="8316796" cy="51573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buSzPct val="85000"/>
                  <a:buFont typeface="Arial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ATLAS performed also searches in </a:t>
                </a:r>
                <a:r>
                  <a:rPr lang="en-US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multilepton</a:t>
                </a:r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and </a:t>
                </a:r>
                <a:r>
                  <a:rPr lang="el-GR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γγ</a:t>
                </a:r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channels:</a:t>
                </a: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𝑡</m:t>
                    </m:r>
                    <m:bar>
                      <m:barPr>
                        <m:pos m:val="top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ba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combination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:</a:t>
                </a:r>
              </a:p>
              <a:p>
                <a:pPr lvl="1">
                  <a:buSzPct val="85000"/>
                  <a:buFont typeface="Arial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Sensitivity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of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this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combination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b="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exceeds</a:t>
                </a:r>
                <a:r>
                  <a:rPr lang="it-IT" sz="1600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b="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already</a:t>
                </a:r>
                <a:r>
                  <a:rPr lang="it-IT" sz="1600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that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of the </a:t>
                </a:r>
                <a:r>
                  <a:rPr lang="it-IT" sz="1600" b="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Run</a:t>
                </a:r>
                <a:r>
                  <a:rPr lang="it-IT" sz="1600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1 </a:t>
                </a:r>
                <a:r>
                  <a:rPr lang="it-IT" sz="1600" b="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combination</a:t>
                </a:r>
                <a:r>
                  <a:rPr lang="it-IT" sz="1600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!</a:t>
                </a:r>
              </a:p>
              <a:p>
                <a:pPr lvl="1">
                  <a:buSzPct val="85000"/>
                  <a:buFont typeface="Arial"/>
                  <a:buChar char="•"/>
                </a:pPr>
                <a:r>
                  <a:rPr lang="it-IT" sz="1600" b="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Observed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(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expected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)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significance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is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2.8</a:t>
                </a:r>
                <a:r>
                  <a:rPr lang="el-GR" sz="1600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σ</a:t>
                </a:r>
                <a:r>
                  <a:rPr lang="it-IT" sz="1600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(1.8</a:t>
                </a:r>
                <a:r>
                  <a:rPr lang="el-GR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σ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)</a:t>
                </a:r>
              </a:p>
              <a:p>
                <a:pPr lvl="1">
                  <a:buSzPct val="85000"/>
                  <a:buFont typeface="Arial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Result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is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above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,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but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still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compatible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with, the SM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expectation</a:t>
                </a:r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en-US" sz="1700" strike="noStrike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</a:pPr>
                <a:endParaRPr dirty="0"/>
              </a:p>
              <a:p>
                <a:pPr>
                  <a:lnSpc>
                    <a:spcPct val="100000"/>
                  </a:lnSpc>
                  <a:buSzPct val="85000"/>
                </a:pPr>
                <a:endParaRPr dirty="0"/>
              </a:p>
              <a:p>
                <a:pPr>
                  <a:lnSpc>
                    <a:spcPct val="100000"/>
                  </a:lnSpc>
                </a:pPr>
                <a:endParaRPr dirty="0"/>
              </a:p>
              <a:p>
                <a:pPr>
                  <a:lnSpc>
                    <a:spcPct val="100000"/>
                  </a:lnSpc>
                </a:pPr>
                <a:endParaRPr dirty="0"/>
              </a:p>
            </p:txBody>
          </p:sp>
        </mc:Choice>
        <mc:Fallback xmlns="">
          <p:sp>
            <p:nvSpPr>
              <p:cNvPr id="7" name="CustomShap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368000"/>
                <a:ext cx="8316796" cy="5157344"/>
              </a:xfrm>
              <a:prstGeom prst="rect">
                <a:avLst/>
              </a:prstGeom>
              <a:blipFill>
                <a:blip r:embed="rId4"/>
                <a:stretch>
                  <a:fillRect l="-293" t="-5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stomShape 5"/>
          <p:cNvSpPr/>
          <p:nvPr/>
        </p:nvSpPr>
        <p:spPr>
          <a:xfrm>
            <a:off x="179512" y="698947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424456"/>
                </a:solidFill>
                <a:latin typeface="Arial"/>
              </a:rPr>
              <a:t>..and combination</a:t>
            </a:r>
            <a:endParaRPr sz="1600" dirty="0">
              <a:solidFill>
                <a:srgbClr val="424456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192746" y="5918468"/>
            <a:ext cx="8555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85000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Observed (expected) limit: 3.0 (1.2) times the SM cross section </a:t>
            </a:r>
          </a:p>
        </p:txBody>
      </p:sp>
    </p:spTree>
    <p:extLst>
      <p:ext uri="{BB962C8B-B14F-4D97-AF65-F5344CB8AC3E}">
        <p14:creationId xmlns:p14="http://schemas.microsoft.com/office/powerpoint/2010/main" val="382137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928263"/>
            <a:ext cx="5512888" cy="2791097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136211" y="1628800"/>
            <a:ext cx="707747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 complete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unified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gravity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9" name="Rectangle 1"/>
          <p:cNvSpPr txBox="1">
            <a:spLocks/>
          </p:cNvSpPr>
          <p:nvPr/>
        </p:nvSpPr>
        <p:spPr>
          <a:xfrm>
            <a:off x="-36512" y="188640"/>
            <a:ext cx="8229600" cy="10668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threePt" dir="t"/>
            </a:scene3d>
            <a:sp3d/>
          </a:bodyPr>
          <a:lstStyle>
            <a:lvl1pPr algn="l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it-IT">
                <a:solidFill>
                  <a:srgbClr val="438086"/>
                </a:solidFill>
              </a:rPr>
              <a:t>Really?</a:t>
            </a:r>
            <a:endParaRPr lang="it-IT" dirty="0">
              <a:solidFill>
                <a:srgbClr val="438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8962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129952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CMS </a:t>
            </a:r>
            <a:r>
              <a:rPr lang="it-IT" dirty="0" err="1">
                <a:solidFill>
                  <a:srgbClr val="438086"/>
                </a:solidFill>
              </a:rPr>
              <a:t>Comparison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64" y="2924944"/>
            <a:ext cx="4766889" cy="3227153"/>
          </a:xfrm>
          <a:prstGeom prst="rect">
            <a:avLst/>
          </a:prstGeom>
        </p:spPr>
      </p:pic>
      <p:graphicFrame>
        <p:nvGraphicFramePr>
          <p:cNvPr id="7" name="Ogget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410456"/>
              </p:ext>
            </p:extLst>
          </p:nvPr>
        </p:nvGraphicFramePr>
        <p:xfrm>
          <a:off x="4932040" y="2845888"/>
          <a:ext cx="3528392" cy="3385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1" name="Acrobat Document" r:id="rId4" imgW="5400453" imgH="5181502" progId="AcroExch.Document.DC">
                  <p:embed/>
                </p:oleObj>
              </mc:Choice>
              <mc:Fallback>
                <p:oleObj name="Acrobat Document" r:id="rId4" imgW="5400453" imgH="518150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32040" y="2845888"/>
                        <a:ext cx="3528392" cy="3385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ttangolo 8"/>
              <p:cNvSpPr/>
              <p:nvPr/>
            </p:nvSpPr>
            <p:spPr>
              <a:xfrm>
                <a:off x="323528" y="1088551"/>
                <a:ext cx="8064896" cy="1360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SzPct val="85000"/>
                  <a:buFont typeface="Arial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CMS performed also searches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  <a:cs typeface="Arial" panose="020B0604020202020204" pitchFamily="34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channels:</a:t>
                </a:r>
              </a:p>
              <a:p>
                <a:pPr lvl="1">
                  <a:buSzPct val="85000"/>
                  <a:buFont typeface="Arial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Observed (expected) limit: 1.5 (1.7)</a:t>
                </a:r>
                <a:r>
                  <a:rPr 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times the SM cross section</a:t>
                </a:r>
              </a:p>
              <a:p>
                <a:pPr lvl="1">
                  <a:buSzPct val="85000"/>
                  <a:buFont typeface="Arial"/>
                  <a:buChar char="•"/>
                </a:pPr>
                <a:r>
                  <a:rPr 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Fitted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𝝁</m:t>
                    </m:r>
                    <m:r>
                      <a:rPr lang="en-US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r>
                      <a:rPr lang="en-US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US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𝟐</m:t>
                    </m:r>
                    <m:r>
                      <a:rPr lang="en-US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±</m:t>
                    </m:r>
                    <m:r>
                      <a:rPr lang="en-US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US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𝟖</m:t>
                    </m:r>
                  </m:oMath>
                </a14:m>
                <a:endParaRPr 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lvl="1">
                  <a:buSzPct val="85000"/>
                  <a:buFont typeface="Arial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Usage of 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matrix element method</a:t>
                </a:r>
              </a:p>
              <a:p>
                <a:pPr lvl="1">
                  <a:buSzPct val="85000"/>
                  <a:buFont typeface="Arial"/>
                  <a:buChar char="•"/>
                </a:pPr>
                <a:r>
                  <a:rPr lang="en-US" sz="16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Simplified model 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for systematic uncertainties</a:t>
                </a:r>
              </a:p>
            </p:txBody>
          </p:sp>
        </mc:Choice>
        <mc:Fallback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088551"/>
                <a:ext cx="8064896" cy="1360309"/>
              </a:xfrm>
              <a:prstGeom prst="rect">
                <a:avLst/>
              </a:prstGeom>
              <a:blipFill>
                <a:blip r:embed="rId6"/>
                <a:stretch>
                  <a:fillRect l="-227" t="-2242" b="-49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4337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345976"/>
            <a:ext cx="8229600" cy="1066800"/>
          </a:xfrm>
        </p:spPr>
        <p:txBody>
          <a:bodyPr/>
          <a:lstStyle/>
          <a:p>
            <a:r>
              <a:rPr lang="it-IT" dirty="0" err="1">
                <a:solidFill>
                  <a:srgbClr val="438086"/>
                </a:solidFill>
              </a:rPr>
              <a:t>Summary</a:t>
            </a:r>
            <a:endParaRPr lang="it-IT" dirty="0">
              <a:solidFill>
                <a:srgbClr val="43808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/>
              <p:cNvSpPr txBox="1"/>
              <p:nvPr/>
            </p:nvSpPr>
            <p:spPr>
              <a:xfrm>
                <a:off x="0" y="1844824"/>
                <a:ext cx="5722508" cy="6463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Discussed </a:t>
                </a:r>
                <a:r>
                  <a:rPr lang="it-IT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two</a:t>
                </a: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searches</a:t>
                </a: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for new </a:t>
                </a:r>
                <a:r>
                  <a:rPr lang="it-IT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phenomena</a:t>
                </a: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involving</a:t>
                </a: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top </a:t>
                </a:r>
                <a:r>
                  <a:rPr lang="it-IT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quarks</a:t>
                </a: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and </a:t>
                </a:r>
                <a:r>
                  <a:rPr lang="it-IT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Higgs</a:t>
                </a: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bosons</a:t>
                </a: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Direct </a:t>
                </a:r>
                <a:r>
                  <a:rPr lang="it-IT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search</a:t>
                </a: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Vector-like top quarks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 </a:t>
                </a:r>
                <a:r>
                  <a:rPr lang="en-US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most sensitive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VLQ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search at the LHC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production 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Restrictive bounds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on BSM production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Associated heavy-Higgs production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First such interpretation. Starting point for optimized searches in the future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hlinkClick r:id="rId2"/>
                  </a:rPr>
                  <a:t>ATLAS-CONF-2016-104</a:t>
                </a:r>
                <a:b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Indirect search: deviations from Top-Yukawa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production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Already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Run 1 sensitivity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hlinkClick r:id="rId3"/>
                  </a:rPr>
                  <a:t>ATLAS-CONF-2016-080</a:t>
                </a:r>
                <a:endParaRPr lang="it-IT" sz="1600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it-IT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endParaRPr lang="en-US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lvl="2"/>
                <a:endParaRPr lang="it-IT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it-IT" sz="2400" dirty="0"/>
              </a:p>
            </p:txBody>
          </p:sp>
        </mc:Choice>
        <mc:Fallback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44824"/>
                <a:ext cx="5722508" cy="6463308"/>
              </a:xfrm>
              <a:prstGeom prst="rect">
                <a:avLst/>
              </a:prstGeom>
              <a:blipFill>
                <a:blip r:embed="rId4"/>
                <a:stretch>
                  <a:fillRect l="-639" t="-5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692926"/>
            <a:ext cx="2693072" cy="1980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197" y="2741892"/>
            <a:ext cx="2534864" cy="1980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541" y="4862194"/>
            <a:ext cx="2948043" cy="199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81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188640"/>
            <a:ext cx="822960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Outlook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29372" y="1105464"/>
            <a:ext cx="89126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ATLAS </a:t>
            </a:r>
            <a:r>
              <a:rPr lang="it-IT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collected</a:t>
            </a: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already</a:t>
            </a: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~3 </a:t>
            </a:r>
            <a:r>
              <a:rPr lang="it-IT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times</a:t>
            </a: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more data in 2016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It</a:t>
            </a:r>
            <a:r>
              <a:rPr lang="it-IT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is</a:t>
            </a:r>
            <a:r>
              <a:rPr lang="it-IT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only</a:t>
            </a:r>
            <a:r>
              <a:rPr lang="it-IT" sz="1600" b="1" dirty="0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30% </a:t>
            </a:r>
            <a:r>
              <a:rPr lang="it-IT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of the </a:t>
            </a:r>
            <a:r>
              <a:rPr lang="it-IT" sz="1600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expected</a:t>
            </a:r>
            <a:r>
              <a:rPr lang="it-IT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data for </a:t>
            </a:r>
            <a:r>
              <a:rPr lang="it-IT" sz="1600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Run</a:t>
            </a:r>
            <a:r>
              <a:rPr lang="it-IT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2 (100 fb</a:t>
            </a:r>
            <a:r>
              <a:rPr lang="it-IT" sz="1600" baseline="300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-1</a:t>
            </a:r>
            <a:r>
              <a:rPr lang="it-IT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)</a:t>
            </a:r>
            <a:br>
              <a:rPr lang="it-IT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</a:br>
            <a:endParaRPr lang="it-IT" sz="1600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lvl="1"/>
            <a:endParaRPr lang="it-IT" sz="16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982" y="664710"/>
            <a:ext cx="1328162" cy="13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178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188640"/>
            <a:ext cx="822960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Outlook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/>
              <p:cNvSpPr txBox="1"/>
              <p:nvPr/>
            </p:nvSpPr>
            <p:spPr>
              <a:xfrm>
                <a:off x="29372" y="1105464"/>
                <a:ext cx="8912609" cy="2998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ATLAS </a:t>
                </a:r>
                <a:r>
                  <a:rPr lang="it-IT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collected</a:t>
                </a: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already</a:t>
                </a: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~3 </a:t>
                </a:r>
                <a:r>
                  <a:rPr lang="it-IT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times</a:t>
                </a: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more data in 2016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It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is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b="1" dirty="0" err="1">
                    <a:solidFill>
                      <a:srgbClr val="FF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only</a:t>
                </a:r>
                <a:r>
                  <a:rPr lang="it-IT" sz="16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30% 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of the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expected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data for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Run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2 (100 fb</a:t>
                </a:r>
                <a:r>
                  <a:rPr lang="it-IT" sz="1600" baseline="300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-1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)</a:t>
                </a:r>
                <a:b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</a:br>
                <a:endParaRPr lang="it-IT" sz="1600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For VLQ,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and </a:t>
                </a:r>
                <a:r>
                  <a:rPr lang="it-IT" dirty="0" err="1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associated</a:t>
                </a:r>
                <a:r>
                  <a:rPr lang="it-IT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heavy</a:t>
                </a:r>
                <a:r>
                  <a:rPr lang="it-IT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Higgs</a:t>
                </a:r>
                <a:r>
                  <a:rPr lang="it-IT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production: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Better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classification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with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dedicated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heavy-object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tagging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(W/Z,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Higgs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, top)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Continue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exploiting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the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power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of high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lang="it-IT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channels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Improve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signal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-to-background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discrimination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and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associated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heavy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Higgs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production (multivariate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techniques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,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extend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to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higher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jet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multiplicities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)</a:t>
                </a:r>
                <a:b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</a:br>
                <a:endParaRPr lang="it-IT" sz="1600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lvl="1"/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it-IT" sz="2400" dirty="0"/>
              </a:p>
            </p:txBody>
          </p:sp>
        </mc:Choice>
        <mc:Fallback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2" y="1105464"/>
                <a:ext cx="8912609" cy="2998898"/>
              </a:xfrm>
              <a:prstGeom prst="rect">
                <a:avLst/>
              </a:prstGeom>
              <a:blipFill>
                <a:blip r:embed="rId2"/>
                <a:stretch>
                  <a:fillRect l="-479" t="-10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982" y="664710"/>
            <a:ext cx="1328162" cy="13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998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42" y="3230128"/>
            <a:ext cx="3668970" cy="2935176"/>
          </a:xfrm>
          <a:prstGeom prst="rect">
            <a:avLst/>
          </a:prstGeom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188640"/>
            <a:ext cx="822960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Outlook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/>
              <p:cNvSpPr txBox="1"/>
              <p:nvPr/>
            </p:nvSpPr>
            <p:spPr>
              <a:xfrm>
                <a:off x="29372" y="1105464"/>
                <a:ext cx="8912609" cy="450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ATLAS </a:t>
                </a:r>
                <a:r>
                  <a:rPr lang="it-IT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collected</a:t>
                </a: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already</a:t>
                </a: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~3 </a:t>
                </a:r>
                <a:r>
                  <a:rPr lang="it-IT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times</a:t>
                </a: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more data in 2016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It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is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b="1" dirty="0" err="1">
                    <a:solidFill>
                      <a:srgbClr val="FF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only</a:t>
                </a:r>
                <a:r>
                  <a:rPr lang="it-IT" sz="16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30% 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of the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expected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data for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Run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2 (100 fb</a:t>
                </a:r>
                <a:r>
                  <a:rPr lang="it-IT" sz="1600" baseline="300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-1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)</a:t>
                </a:r>
                <a:b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</a:br>
                <a:endParaRPr lang="it-IT" sz="1600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For VLQ,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and </a:t>
                </a:r>
                <a:r>
                  <a:rPr lang="it-IT" dirty="0" err="1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associated</a:t>
                </a:r>
                <a:r>
                  <a:rPr lang="it-IT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heavy</a:t>
                </a:r>
                <a:r>
                  <a:rPr lang="it-IT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Higgs</a:t>
                </a:r>
                <a:r>
                  <a:rPr lang="it-IT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production: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Better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classification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with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dedicated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heavy-object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tagging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(W/Z,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Higgs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, top)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Continue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exploiting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the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power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of high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lang="it-IT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channels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Improve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signal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-to-background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discrimination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and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associated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heavy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Higgs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production (multivariate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techniques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,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extend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to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higher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jet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multiplicities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)</a:t>
                </a:r>
                <a:b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</a:br>
                <a:endParaRPr lang="it-IT" sz="1600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57D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57D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57D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rgbClr val="0057D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rgbClr val="0057D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new </a:t>
                </a:r>
                <a:r>
                  <a:rPr lang="it-IT" dirty="0" err="1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techniques</a:t>
                </a:r>
                <a:r>
                  <a:rPr lang="it-IT" dirty="0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will</a:t>
                </a:r>
                <a:r>
                  <a:rPr lang="it-IT" dirty="0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improve</a:t>
                </a:r>
                <a:r>
                  <a:rPr lang="it-IT" dirty="0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the </a:t>
                </a:r>
                <a:r>
                  <a:rPr lang="it-IT" dirty="0" err="1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sensitivity</a:t>
                </a:r>
                <a:r>
                  <a:rPr lang="it-IT" dirty="0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Pseudo-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continuous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b-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tagging</a:t>
                </a:r>
                <a:endParaRPr lang="it-IT" sz="1600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Improved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signal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-to-background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discrimination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b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</a:b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(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matrix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element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method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,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likelihood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discriminant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Add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boosted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channel</a:t>
                </a:r>
                <a:endParaRPr lang="it-IT" sz="1600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lvl="1"/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it-IT" sz="2400" dirty="0"/>
              </a:p>
            </p:txBody>
          </p:sp>
        </mc:Choice>
        <mc:Fallback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2" y="1105464"/>
                <a:ext cx="8912609" cy="4507003"/>
              </a:xfrm>
              <a:prstGeom prst="rect">
                <a:avLst/>
              </a:prstGeom>
              <a:blipFill>
                <a:blip r:embed="rId3"/>
                <a:stretch>
                  <a:fillRect l="-479" t="-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982" y="664710"/>
            <a:ext cx="1328162" cy="13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94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42" y="3230128"/>
            <a:ext cx="3668970" cy="2935176"/>
          </a:xfrm>
          <a:prstGeom prst="rect">
            <a:avLst/>
          </a:prstGeom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188640"/>
            <a:ext cx="822960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Outlook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/>
              <p:cNvSpPr txBox="1"/>
              <p:nvPr/>
            </p:nvSpPr>
            <p:spPr>
              <a:xfrm>
                <a:off x="29372" y="1105464"/>
                <a:ext cx="8912609" cy="549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ATLAS </a:t>
                </a:r>
                <a:r>
                  <a:rPr lang="it-IT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collected</a:t>
                </a: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already</a:t>
                </a: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~3 </a:t>
                </a:r>
                <a:r>
                  <a:rPr lang="it-IT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times</a:t>
                </a: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more data in 2016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It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is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b="1" dirty="0" err="1">
                    <a:solidFill>
                      <a:srgbClr val="FF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only</a:t>
                </a:r>
                <a:r>
                  <a:rPr lang="it-IT" sz="16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30% 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of the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expected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data for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Run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2 (100 fb</a:t>
                </a:r>
                <a:r>
                  <a:rPr lang="it-IT" sz="1600" baseline="300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-1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)</a:t>
                </a:r>
                <a:b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</a:br>
                <a:endParaRPr lang="it-IT" sz="1600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For VLQ,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and </a:t>
                </a:r>
                <a:r>
                  <a:rPr lang="it-IT" dirty="0" err="1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associated</a:t>
                </a:r>
                <a:r>
                  <a:rPr lang="it-IT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heavy</a:t>
                </a:r>
                <a:r>
                  <a:rPr lang="it-IT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Higgs</a:t>
                </a:r>
                <a:r>
                  <a:rPr lang="it-IT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production: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Better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classification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with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dedicated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heavy-object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tagging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(W/Z,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Higgs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, top)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Continue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exploiting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the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power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of high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lang="it-IT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channels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Improve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signal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-to-background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discrimination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and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associated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heavy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Higgs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production (multivariate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techniques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,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extend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to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higher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jet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multiplicities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)</a:t>
                </a:r>
                <a:b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</a:br>
                <a:endParaRPr lang="it-IT" sz="1600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57D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57D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57D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rgbClr val="0057D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rgbClr val="0057D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new </a:t>
                </a:r>
                <a:r>
                  <a:rPr lang="it-IT" dirty="0" err="1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techniques</a:t>
                </a:r>
                <a:r>
                  <a:rPr lang="it-IT" dirty="0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will</a:t>
                </a:r>
                <a:r>
                  <a:rPr lang="it-IT" dirty="0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improve</a:t>
                </a:r>
                <a:r>
                  <a:rPr lang="it-IT" dirty="0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the </a:t>
                </a:r>
                <a:r>
                  <a:rPr lang="it-IT" dirty="0" err="1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sensitivity</a:t>
                </a:r>
                <a:r>
                  <a:rPr lang="it-IT" dirty="0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Pseudo-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continuous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b-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tagging</a:t>
                </a:r>
                <a:endParaRPr lang="it-IT" sz="1600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Improved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signal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-to-background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discrimination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b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</a:b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(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matrix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element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method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,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likelihood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discriminant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Add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boosted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channel</a:t>
                </a:r>
                <a:endParaRPr lang="it-IT" sz="1600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C465DC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465DC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C465D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465D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dirty="0">
                    <a:solidFill>
                      <a:srgbClr val="C465DC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modelling: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Improved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calculations</a:t>
                </a:r>
                <a:b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</a:b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(MEPS@NLO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calculation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,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reduced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uncertainties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Differential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measurements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production</a:t>
                </a:r>
              </a:p>
              <a:p>
                <a:pPr lvl="1"/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it-IT" sz="2400" dirty="0"/>
              </a:p>
            </p:txBody>
          </p:sp>
        </mc:Choice>
        <mc:Fallback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2" y="1105464"/>
                <a:ext cx="8912609" cy="5491888"/>
              </a:xfrm>
              <a:prstGeom prst="rect">
                <a:avLst/>
              </a:prstGeom>
              <a:blipFill>
                <a:blip r:embed="rId3"/>
                <a:stretch>
                  <a:fillRect l="-479" t="-5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982" y="664710"/>
            <a:ext cx="1328162" cy="13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982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42" y="3230128"/>
            <a:ext cx="3668970" cy="2935176"/>
          </a:xfrm>
          <a:prstGeom prst="rect">
            <a:avLst/>
          </a:prstGeom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188640"/>
            <a:ext cx="822960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Outlook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/>
              <p:cNvSpPr txBox="1"/>
              <p:nvPr/>
            </p:nvSpPr>
            <p:spPr>
              <a:xfrm>
                <a:off x="29372" y="1105464"/>
                <a:ext cx="8912609" cy="549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ATLAS </a:t>
                </a:r>
                <a:r>
                  <a:rPr lang="it-IT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collected</a:t>
                </a: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already</a:t>
                </a: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~3 </a:t>
                </a:r>
                <a:r>
                  <a:rPr lang="it-IT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times</a:t>
                </a:r>
                <a:r>
                  <a:rPr lang="it-IT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more data in 2016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It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is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b="1" dirty="0" err="1">
                    <a:solidFill>
                      <a:srgbClr val="FF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only</a:t>
                </a:r>
                <a:r>
                  <a:rPr lang="it-IT" sz="16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30% 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of the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expected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data for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Run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2 (100 fb</a:t>
                </a:r>
                <a:r>
                  <a:rPr lang="it-IT" sz="1600" baseline="300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-1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)</a:t>
                </a:r>
                <a:b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</a:br>
                <a:endParaRPr lang="it-IT" sz="1600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For VLQ,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and </a:t>
                </a:r>
                <a:r>
                  <a:rPr lang="it-IT" dirty="0" err="1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associated</a:t>
                </a:r>
                <a:r>
                  <a:rPr lang="it-IT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heavy</a:t>
                </a:r>
                <a:r>
                  <a:rPr lang="it-IT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Higgs</a:t>
                </a:r>
                <a:r>
                  <a:rPr lang="it-IT" dirty="0">
                    <a:solidFill>
                      <a:srgbClr val="00B05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production: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Better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classification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with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dedicated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heavy-object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tagging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(W/Z,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Higgs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, top)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Continue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exploiting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the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power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of high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lang="it-IT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channels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Improve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signal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-to-background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discrimination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and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associated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heavy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Higgs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production (multivariate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techniques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,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extend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to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higher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jet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multiplicities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)</a:t>
                </a:r>
                <a:b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</a:br>
                <a:endParaRPr lang="it-IT" sz="1600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57D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57D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57D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rgbClr val="0057D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rgbClr val="0057D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new </a:t>
                </a:r>
                <a:r>
                  <a:rPr lang="it-IT" dirty="0" err="1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techniques</a:t>
                </a:r>
                <a:r>
                  <a:rPr lang="it-IT" dirty="0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will</a:t>
                </a:r>
                <a:r>
                  <a:rPr lang="it-IT" dirty="0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dirty="0" err="1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improve</a:t>
                </a:r>
                <a:r>
                  <a:rPr lang="it-IT" dirty="0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the </a:t>
                </a:r>
                <a:r>
                  <a:rPr lang="it-IT" dirty="0" err="1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sensitivity</a:t>
                </a:r>
                <a:r>
                  <a:rPr lang="it-IT" dirty="0">
                    <a:solidFill>
                      <a:srgbClr val="0057D1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Pseudo-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continuous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b-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tagging</a:t>
                </a:r>
                <a:endParaRPr lang="it-IT" sz="1600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Improved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signal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-to-background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discrimination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b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</a:b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(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matrix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element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method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,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likelihood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discriminant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Add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boosted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channel</a:t>
                </a:r>
                <a:endParaRPr lang="it-IT" sz="1600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0000"/>
                  </a:solid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C465DC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465DC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C465D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465DC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dirty="0">
                    <a:solidFill>
                      <a:srgbClr val="C465DC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modelling: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Improved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calculations</a:t>
                </a:r>
                <a:b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</a:b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(MEPS@NLO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calculation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,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reduced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uncertainties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Differential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measurements</a:t>
                </a:r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DejaVu Sans"/>
                    <a:cs typeface="Arial" panose="020B0604020202020204" pitchFamily="34" charset="0"/>
                  </a:rPr>
                  <a:t> production</a:t>
                </a:r>
              </a:p>
              <a:p>
                <a:pPr lvl="1"/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it-IT" sz="2400" dirty="0"/>
              </a:p>
            </p:txBody>
          </p:sp>
        </mc:Choice>
        <mc:Fallback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2" y="1105464"/>
                <a:ext cx="8912609" cy="5491888"/>
              </a:xfrm>
              <a:prstGeom prst="rect">
                <a:avLst/>
              </a:prstGeom>
              <a:blipFill>
                <a:blip r:embed="rId3"/>
                <a:stretch>
                  <a:fillRect l="-479" t="-5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7" name="Rettangolo 6"/>
          <p:cNvSpPr/>
          <p:nvPr/>
        </p:nvSpPr>
        <p:spPr>
          <a:xfrm>
            <a:off x="273208" y="6165304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Searches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involving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top </a:t>
            </a:r>
            <a:r>
              <a:rPr lang="it-IT" dirty="0" err="1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quarks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and </a:t>
            </a:r>
            <a:r>
              <a:rPr lang="it-IT" dirty="0" err="1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Higgs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bosons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will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continue </a:t>
            </a:r>
            <a:r>
              <a:rPr lang="it-IT" dirty="0" err="1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playing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an </a:t>
            </a:r>
            <a:r>
              <a:rPr lang="it-IT" dirty="0" err="1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important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role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in </a:t>
            </a:r>
            <a:r>
              <a:rPr lang="it-IT" dirty="0" err="1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Run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2 and </a:t>
            </a:r>
            <a:r>
              <a:rPr lang="it-IT" dirty="0" err="1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beyond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! 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982" y="664710"/>
            <a:ext cx="1328162" cy="13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055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1622008" y="2132856"/>
            <a:ext cx="6552728" cy="1066800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Thank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you</a:t>
            </a:r>
            <a:r>
              <a:rPr lang="it-IT" dirty="0">
                <a:solidFill>
                  <a:srgbClr val="438086"/>
                </a:solidFill>
              </a:rPr>
              <a:t> for </a:t>
            </a:r>
            <a:r>
              <a:rPr lang="it-IT" dirty="0" err="1">
                <a:solidFill>
                  <a:srgbClr val="438086"/>
                </a:solidFill>
              </a:rPr>
              <a:t>your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attention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4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68" y="3068960"/>
            <a:ext cx="5292080" cy="278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361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1622008" y="2132856"/>
            <a:ext cx="6552728" cy="1066800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Thank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you</a:t>
            </a:r>
            <a:r>
              <a:rPr lang="it-IT" dirty="0">
                <a:solidFill>
                  <a:srgbClr val="438086"/>
                </a:solidFill>
              </a:rPr>
              <a:t> for </a:t>
            </a:r>
            <a:r>
              <a:rPr lang="it-IT" dirty="0" err="1">
                <a:solidFill>
                  <a:srgbClr val="438086"/>
                </a:solidFill>
              </a:rPr>
              <a:t>your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attention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4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5" name="Rettangolo 4"/>
          <p:cNvSpPr/>
          <p:nvPr/>
        </p:nvSpPr>
        <p:spPr>
          <a:xfrm>
            <a:off x="5076056" y="3444403"/>
            <a:ext cx="3744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i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 ship is always safe at the shore, but that is not what it is built for.</a:t>
            </a:r>
            <a:b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</a:b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Albert Einstein</a:t>
            </a:r>
            <a:endParaRPr lang="en-GB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612367"/>
            <a:ext cx="1350267" cy="180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728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3635896" y="2924944"/>
            <a:ext cx="252028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Backup</a:t>
            </a:r>
          </a:p>
        </p:txBody>
      </p:sp>
      <p:sp>
        <p:nvSpPr>
          <p:cNvPr id="4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</p:spTree>
    <p:extLst>
      <p:ext uri="{BB962C8B-B14F-4D97-AF65-F5344CB8AC3E}">
        <p14:creationId xmlns:p14="http://schemas.microsoft.com/office/powerpoint/2010/main" val="4138795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36512" y="188640"/>
            <a:ext cx="8229600" cy="1066800"/>
          </a:xfrm>
        </p:spPr>
        <p:txBody>
          <a:bodyPr/>
          <a:lstStyle/>
          <a:p>
            <a:r>
              <a:rPr lang="it-IT" dirty="0" err="1">
                <a:solidFill>
                  <a:srgbClr val="438086"/>
                </a:solidFill>
              </a:rPr>
              <a:t>Really</a:t>
            </a:r>
            <a:r>
              <a:rPr lang="it-IT" dirty="0">
                <a:solidFill>
                  <a:srgbClr val="438086"/>
                </a:solidFill>
              </a:rPr>
              <a:t>?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asellaDiTesto 4"/>
          <p:cNvSpPr txBox="1"/>
          <p:nvPr/>
        </p:nvSpPr>
        <p:spPr>
          <a:xfrm>
            <a:off x="136211" y="1628800"/>
            <a:ext cx="707747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 complete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unified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b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gravity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it-IT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mass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neutrinos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CP-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violation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explain</a:t>
            </a:r>
            <a:b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matter-antimatter</a:t>
            </a:r>
            <a:r>
              <a:rPr lang="it-IT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asymmetry</a:t>
            </a:r>
            <a:endParaRPr lang="it-IT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8" y="851708"/>
            <a:ext cx="2430462" cy="123050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212" y="2535632"/>
            <a:ext cx="4922788" cy="3596950"/>
          </a:xfrm>
          <a:prstGeom prst="rect">
            <a:avLst/>
          </a:prstGeom>
        </p:spPr>
      </p:pic>
      <p:sp>
        <p:nvSpPr>
          <p:cNvPr id="7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</p:spTree>
    <p:extLst>
      <p:ext uri="{BB962C8B-B14F-4D97-AF65-F5344CB8AC3E}">
        <p14:creationId xmlns:p14="http://schemas.microsoft.com/office/powerpoint/2010/main" val="30340062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260648"/>
            <a:ext cx="8229600" cy="1066800"/>
          </a:xfrm>
        </p:spPr>
        <p:txBody>
          <a:bodyPr/>
          <a:lstStyle/>
          <a:p>
            <a:r>
              <a:rPr lang="it-IT" dirty="0" err="1">
                <a:solidFill>
                  <a:srgbClr val="438086"/>
                </a:solidFill>
              </a:rPr>
              <a:t>Parton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distribution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functions</a:t>
            </a:r>
            <a:endParaRPr lang="it-IT" dirty="0">
              <a:solidFill>
                <a:srgbClr val="43808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107504" y="1412776"/>
                <a:ext cx="6840760" cy="841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Quarks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distributed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according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the PDF in the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proton</a:t>
                </a:r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Standard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PDFs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partons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carrying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fractions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proton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longitudinal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momentum</a:t>
                </a:r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412776"/>
                <a:ext cx="6840760" cy="841769"/>
              </a:xfrm>
              <a:prstGeom prst="rect">
                <a:avLst/>
              </a:prstGeom>
              <a:blipFill>
                <a:blip r:embed="rId2"/>
                <a:stretch>
                  <a:fillRect t="-2174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24" y="2708920"/>
            <a:ext cx="6084168" cy="404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947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260648"/>
            <a:ext cx="822960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Hard </a:t>
            </a:r>
            <a:r>
              <a:rPr lang="it-IT" dirty="0" err="1">
                <a:solidFill>
                  <a:srgbClr val="438086"/>
                </a:solidFill>
              </a:rPr>
              <a:t>scatter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0721" y="1585824"/>
            <a:ext cx="893511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Asymptotic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freedom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: high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energy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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low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 </a:t>
            </a:r>
            <a:r>
              <a:rPr lang="el-GR" dirty="0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α</a:t>
            </a:r>
            <a:r>
              <a:rPr lang="en-US" baseline="-25000" dirty="0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s</a:t>
            </a:r>
            <a:br>
              <a:rPr lang="en-US" baseline="-25000" dirty="0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</a:br>
            <a:endParaRPr lang="en-US" baseline="-25000" dirty="0">
              <a:solidFill>
                <a:srgbClr val="000000"/>
              </a:solidFill>
              <a:latin typeface="Arial"/>
              <a:ea typeface="DejaVu Sans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Pertubation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 theory (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pQCD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) to calculate Matrix Elements</a:t>
            </a:r>
            <a:br>
              <a:rPr lang="en-US" sz="1600" dirty="0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</a:br>
            <a:endParaRPr lang="en-US" sz="1600" dirty="0">
              <a:solidFill>
                <a:srgbClr val="000000"/>
              </a:solidFill>
              <a:latin typeface="Arial"/>
              <a:ea typeface="DejaVu Sans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Matrix elements generators at LO/NLO</a:t>
            </a:r>
            <a:endParaRPr lang="it-IT" sz="16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247817"/>
            <a:ext cx="5400000" cy="275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751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260648"/>
            <a:ext cx="8229600" cy="1066800"/>
          </a:xfrm>
        </p:spPr>
        <p:txBody>
          <a:bodyPr/>
          <a:lstStyle/>
          <a:p>
            <a:r>
              <a:rPr lang="it-IT" dirty="0" err="1">
                <a:solidFill>
                  <a:srgbClr val="438086"/>
                </a:solidFill>
              </a:rPr>
              <a:t>Parton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showers</a:t>
            </a:r>
            <a:endParaRPr lang="it-IT" dirty="0">
              <a:solidFill>
                <a:srgbClr val="43808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107504" y="1124744"/>
                <a:ext cx="8935116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QCD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emissions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𝑞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𝑔𝑞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endParaRPr lang="en-US" b="0" dirty="0">
                  <a:solidFill>
                    <a:srgbClr val="000000"/>
                  </a:solidFill>
                  <a:latin typeface="Arial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Arial"/>
                  </a:rPr>
                  <a:t>Soft and collinear emissions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 err="1">
                    <a:solidFill>
                      <a:srgbClr val="000000"/>
                    </a:solidFill>
                    <a:latin typeface="Arial"/>
                  </a:rPr>
                  <a:t>Sudakov</a:t>
                </a:r>
                <a:r>
                  <a:rPr lang="en-US" b="0" dirty="0">
                    <a:solidFill>
                      <a:srgbClr val="000000"/>
                    </a:solidFill>
                    <a:latin typeface="Arial"/>
                  </a:rPr>
                  <a:t> form factors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Iterative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evolution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for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final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and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initial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state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radiation</a:t>
                </a:r>
                <a:endParaRPr lang="it-IT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Matching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with ME to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avoid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double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counting</a:t>
                </a:r>
                <a:b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</a:br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it-IT" sz="24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124744"/>
                <a:ext cx="8935116" cy="2092881"/>
              </a:xfrm>
              <a:prstGeom prst="rect">
                <a:avLst/>
              </a:prstGeom>
              <a:blipFill>
                <a:blip r:embed="rId2"/>
                <a:stretch>
                  <a:fillRect l="-478" t="-17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573016"/>
            <a:ext cx="5400000" cy="250052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707" y="2492896"/>
            <a:ext cx="4104456" cy="85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531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260648"/>
            <a:ext cx="8229600" cy="1066800"/>
          </a:xfrm>
        </p:spPr>
        <p:txBody>
          <a:bodyPr/>
          <a:lstStyle/>
          <a:p>
            <a:r>
              <a:rPr lang="it-IT" dirty="0" err="1">
                <a:solidFill>
                  <a:srgbClr val="438086"/>
                </a:solidFill>
              </a:rPr>
              <a:t>Hadronization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07504" y="1124744"/>
            <a:ext cx="79928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Confinement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000000"/>
                </a:solidFill>
                <a:latin typeface="Arial"/>
                <a:ea typeface="DejaVu Sans"/>
              </a:rPr>
              <a:t>Parton</a:t>
            </a:r>
            <a:r>
              <a:rPr lang="it-IT" sz="160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Arial"/>
                <a:ea typeface="DejaVu Sans"/>
              </a:rPr>
              <a:t>shower</a:t>
            </a:r>
            <a:r>
              <a:rPr lang="it-IT" sz="160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Arial"/>
                <a:ea typeface="DejaVu Sans"/>
              </a:rPr>
              <a:t>stops</a:t>
            </a:r>
            <a:r>
              <a:rPr lang="it-IT" sz="160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Arial"/>
                <a:ea typeface="DejaVu Sans"/>
              </a:rPr>
              <a:t>below</a:t>
            </a:r>
            <a:r>
              <a:rPr lang="it-IT" sz="1600" dirty="0">
                <a:solidFill>
                  <a:srgbClr val="000000"/>
                </a:solidFill>
                <a:latin typeface="Arial"/>
                <a:ea typeface="DejaVu Sans"/>
              </a:rPr>
              <a:t> 1GeV </a:t>
            </a:r>
            <a:r>
              <a:rPr lang="it-IT" sz="1600" dirty="0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 non perturbative </a:t>
            </a:r>
            <a:r>
              <a:rPr lang="it-IT" sz="1600" dirty="0" err="1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anymore</a:t>
            </a:r>
            <a:r>
              <a:rPr lang="it-IT" sz="1600" dirty="0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 </a:t>
            </a:r>
            <a:endParaRPr lang="it-IT" sz="16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000000"/>
                </a:solidFill>
                <a:latin typeface="Arial"/>
                <a:ea typeface="DejaVu Sans"/>
              </a:rPr>
              <a:t>partons</a:t>
            </a:r>
            <a:r>
              <a:rPr lang="it-IT" sz="160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Arial"/>
                <a:ea typeface="DejaVu Sans"/>
              </a:rPr>
              <a:t>confined</a:t>
            </a:r>
            <a:r>
              <a:rPr lang="it-IT" sz="1600" dirty="0">
                <a:solidFill>
                  <a:srgbClr val="000000"/>
                </a:solidFill>
                <a:latin typeface="Arial"/>
                <a:ea typeface="DejaVu Sans"/>
              </a:rPr>
              <a:t> in </a:t>
            </a:r>
            <a:r>
              <a:rPr lang="it-IT" sz="1600" dirty="0" err="1">
                <a:solidFill>
                  <a:srgbClr val="000000"/>
                </a:solidFill>
                <a:latin typeface="Arial"/>
                <a:ea typeface="DejaVu Sans"/>
              </a:rPr>
              <a:t>colorless</a:t>
            </a:r>
            <a:r>
              <a:rPr lang="it-IT" sz="160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Arial"/>
                <a:ea typeface="DejaVu Sans"/>
              </a:rPr>
              <a:t>hadrons</a:t>
            </a:r>
            <a:br>
              <a:rPr lang="it-IT" sz="1600" dirty="0">
                <a:solidFill>
                  <a:srgbClr val="000000"/>
                </a:solidFill>
                <a:latin typeface="Arial"/>
                <a:ea typeface="DejaVu Sans"/>
              </a:rPr>
            </a:br>
            <a:endParaRPr lang="it-IT" sz="16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Phenomenological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models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000000"/>
                </a:solidFill>
                <a:latin typeface="Arial"/>
                <a:ea typeface="DejaVu Sans"/>
              </a:rPr>
              <a:t>String</a:t>
            </a:r>
            <a:r>
              <a:rPr lang="it-IT" sz="1600" dirty="0">
                <a:solidFill>
                  <a:srgbClr val="000000"/>
                </a:solidFill>
                <a:latin typeface="Arial"/>
                <a:ea typeface="DejaVu Sans"/>
              </a:rPr>
              <a:t>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0000"/>
                </a:solidFill>
                <a:latin typeface="Arial"/>
                <a:ea typeface="DejaVu Sans"/>
              </a:rPr>
              <a:t>Cluster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67" y="644689"/>
            <a:ext cx="1870553" cy="1440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080" y="2205024"/>
            <a:ext cx="1233778" cy="1440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284984"/>
            <a:ext cx="5400000" cy="297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479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260648"/>
            <a:ext cx="8229600" cy="1066800"/>
          </a:xfrm>
        </p:spPr>
        <p:txBody>
          <a:bodyPr/>
          <a:lstStyle/>
          <a:p>
            <a:r>
              <a:rPr lang="it-IT" dirty="0" err="1">
                <a:solidFill>
                  <a:srgbClr val="438086"/>
                </a:solidFill>
              </a:rPr>
              <a:t>Underlying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event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07504" y="1124744"/>
            <a:ext cx="89351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Hadron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remnants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interactions</a:t>
            </a:r>
            <a:endParaRPr lang="it-IT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000000"/>
                </a:solidFill>
                <a:latin typeface="Arial"/>
                <a:ea typeface="DejaVu Sans"/>
              </a:rPr>
              <a:t>Phenomenological</a:t>
            </a:r>
            <a:r>
              <a:rPr lang="it-IT" sz="160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Arial"/>
                <a:ea typeface="DejaVu Sans"/>
              </a:rPr>
              <a:t>models</a:t>
            </a:r>
            <a:r>
              <a:rPr lang="it-IT" sz="160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Arial"/>
                <a:ea typeface="DejaVu Sans"/>
              </a:rPr>
              <a:t>tuned</a:t>
            </a:r>
            <a:r>
              <a:rPr lang="it-IT" sz="1600" dirty="0">
                <a:solidFill>
                  <a:srgbClr val="000000"/>
                </a:solidFill>
                <a:latin typeface="Arial"/>
                <a:ea typeface="DejaVu Sans"/>
              </a:rPr>
              <a:t> on </a:t>
            </a:r>
            <a:r>
              <a:rPr lang="it-IT" sz="1600" dirty="0" err="1">
                <a:solidFill>
                  <a:srgbClr val="000000"/>
                </a:solidFill>
                <a:latin typeface="Arial"/>
                <a:ea typeface="DejaVu Sans"/>
              </a:rPr>
              <a:t>low-p</a:t>
            </a:r>
            <a:r>
              <a:rPr lang="it-IT" sz="1600" baseline="-25000" dirty="0" err="1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lang="it-IT" sz="160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Arial"/>
                <a:ea typeface="DejaVu Sans"/>
              </a:rPr>
              <a:t>events</a:t>
            </a:r>
            <a:endParaRPr lang="it-IT" sz="16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276872"/>
            <a:ext cx="5400000" cy="329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421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260648"/>
            <a:ext cx="822960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Top </a:t>
            </a:r>
            <a:r>
              <a:rPr lang="it-IT" dirty="0" err="1">
                <a:solidFill>
                  <a:srgbClr val="438086"/>
                </a:solidFill>
              </a:rPr>
              <a:t>Yukawa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76450" y="1416619"/>
            <a:ext cx="89351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Only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fermion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with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Yukawa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coupling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to the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Higgs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boson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of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order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unity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br>
              <a:rPr lang="it-IT" dirty="0">
                <a:solidFill>
                  <a:srgbClr val="000000"/>
                </a:solidFill>
                <a:latin typeface="Arial"/>
                <a:ea typeface="DejaVu Sans"/>
              </a:rPr>
            </a:br>
            <a:endParaRPr lang="it-IT" sz="16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899592" y="1909061"/>
                <a:ext cx="2828851" cy="583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=0.996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±0.005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909061"/>
                <a:ext cx="2828851" cy="5837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gget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325039"/>
              </p:ext>
            </p:extLst>
          </p:nvPr>
        </p:nvGraphicFramePr>
        <p:xfrm>
          <a:off x="4811625" y="1879705"/>
          <a:ext cx="3716267" cy="3565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9" name="Acrobat Document" r:id="rId4" imgW="5400453" imgH="5181502" progId="AcroExch.Document.DC">
                  <p:embed/>
                </p:oleObj>
              </mc:Choice>
              <mc:Fallback>
                <p:oleObj name="Acrobat Document" r:id="rId4" imgW="5400453" imgH="5181502" progId="AcroExch.Document.DC">
                  <p:embed/>
                  <p:pic>
                    <p:nvPicPr>
                      <p:cNvPr id="5" name="Oggetto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11625" y="1879705"/>
                        <a:ext cx="3716267" cy="3565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magin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9" y="2659497"/>
            <a:ext cx="3296215" cy="187748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04" y="4507372"/>
            <a:ext cx="2457166" cy="23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440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260648"/>
            <a:ext cx="822960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SUSY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107504" y="1124744"/>
            <a:ext cx="8935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SUSY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particles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not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yet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observed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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broken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symmetry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, more mass!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Doubling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particle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spectra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solves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hierarchy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problem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  <a:sym typeface="Wingdings" panose="05000000000000000000" pitchFamily="2" charset="2"/>
              </a:rPr>
              <a:t> </a:t>
            </a:r>
            <a:endParaRPr lang="it-IT" sz="16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084160"/>
            <a:ext cx="5715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946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260648"/>
            <a:ext cx="822960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Extra </a:t>
            </a:r>
            <a:r>
              <a:rPr lang="it-IT" dirty="0" err="1">
                <a:solidFill>
                  <a:srgbClr val="438086"/>
                </a:solidFill>
              </a:rPr>
              <a:t>dimensions</a:t>
            </a:r>
            <a:endParaRPr lang="it-IT" dirty="0">
              <a:solidFill>
                <a:srgbClr val="43808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107504" y="1124744"/>
                <a:ext cx="5184576" cy="4313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Flat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extra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dimension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ADD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models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: 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only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gravity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travels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in the extra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dimension</a:t>
                </a:r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it-IT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2+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p>
                      <m:sSupPr>
                        <m:ctrlPr>
                          <a:rPr lang="it-IT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UED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models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Also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SM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particles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propagate in the extra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dimension</a:t>
                </a:r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Need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2 extra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dimensions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compactified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real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projective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plane</a:t>
                </a:r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Warped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extra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dimension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RS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models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AdS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spacetime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warped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geometry</a:t>
                </a:r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Higgs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boson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mass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protected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by 5D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gauge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invariance</a:t>
                </a:r>
                <a:endParaRPr lang="it-IT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124744"/>
                <a:ext cx="5184576" cy="4313617"/>
              </a:xfrm>
              <a:prstGeom prst="rect">
                <a:avLst/>
              </a:prstGeom>
              <a:blipFill>
                <a:blip r:embed="rId2"/>
                <a:stretch>
                  <a:fillRect l="-824" t="-849" b="-9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782271"/>
            <a:ext cx="1232365" cy="2160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4696383"/>
            <a:ext cx="3376653" cy="2160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063" y="2266934"/>
            <a:ext cx="252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441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129952"/>
            <a:ext cx="5112568" cy="106680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Pileup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44824"/>
            <a:ext cx="4320000" cy="310432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393" y="1844824"/>
            <a:ext cx="4320000" cy="310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856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129952"/>
            <a:ext cx="5112568" cy="106680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438086"/>
                </a:solidFill>
              </a:rPr>
              <a:t>Trimming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89" y="1572316"/>
            <a:ext cx="5278363" cy="1656184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594189" y="108051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Usual trimming</a:t>
            </a:r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149080"/>
            <a:ext cx="5278363" cy="1656184"/>
          </a:xfrm>
          <a:prstGeom prst="rect">
            <a:avLst/>
          </a:prstGeom>
        </p:spPr>
      </p:pic>
      <p:sp>
        <p:nvSpPr>
          <p:cNvPr id="16" name="Rettangolo 15"/>
          <p:cNvSpPr/>
          <p:nvPr/>
        </p:nvSpPr>
        <p:spPr>
          <a:xfrm>
            <a:off x="611560" y="3657278"/>
            <a:ext cx="3180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Trimming for </a:t>
            </a:r>
            <a:r>
              <a:rPr lang="en-US" dirty="0" err="1"/>
              <a:t>reclustered</a:t>
            </a:r>
            <a:r>
              <a:rPr lang="en-US" dirty="0"/>
              <a:t> jets</a:t>
            </a:r>
          </a:p>
        </p:txBody>
      </p:sp>
      <p:sp>
        <p:nvSpPr>
          <p:cNvPr id="17" name="Rettangolo 16"/>
          <p:cNvSpPr/>
          <p:nvPr/>
        </p:nvSpPr>
        <p:spPr>
          <a:xfrm>
            <a:off x="395536" y="4119098"/>
            <a:ext cx="2304256" cy="165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37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36512" y="188640"/>
            <a:ext cx="8229600" cy="1066800"/>
          </a:xfrm>
        </p:spPr>
        <p:txBody>
          <a:bodyPr/>
          <a:lstStyle/>
          <a:p>
            <a:r>
              <a:rPr lang="it-IT" dirty="0" err="1">
                <a:solidFill>
                  <a:srgbClr val="438086"/>
                </a:solidFill>
              </a:rPr>
              <a:t>Really</a:t>
            </a:r>
            <a:r>
              <a:rPr lang="it-IT" dirty="0">
                <a:solidFill>
                  <a:srgbClr val="438086"/>
                </a:solidFill>
              </a:rPr>
              <a:t>?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CasellaDiTesto 4"/>
          <p:cNvSpPr txBox="1"/>
          <p:nvPr/>
        </p:nvSpPr>
        <p:spPr>
          <a:xfrm>
            <a:off x="136211" y="1628800"/>
            <a:ext cx="707747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 complete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unified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b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gravity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it-IT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mass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neutrinos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CP-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violation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explain</a:t>
            </a:r>
            <a:b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matter-antimatter</a:t>
            </a:r>
            <a:r>
              <a:rPr lang="it-IT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asymmetry</a:t>
            </a:r>
            <a:endParaRPr lang="it-IT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No candidate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for Dark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Matter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8" y="851708"/>
            <a:ext cx="2430462" cy="123050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24" y="635693"/>
            <a:ext cx="1979712" cy="1446523"/>
          </a:xfrm>
          <a:prstGeom prst="rect">
            <a:avLst/>
          </a:prstGeom>
        </p:spPr>
      </p:pic>
      <p:grpSp>
        <p:nvGrpSpPr>
          <p:cNvPr id="7" name="Gruppo 6"/>
          <p:cNvGrpSpPr/>
          <p:nvPr/>
        </p:nvGrpSpPr>
        <p:grpSpPr>
          <a:xfrm>
            <a:off x="4839072" y="4509120"/>
            <a:ext cx="3716664" cy="2294870"/>
            <a:chOff x="3864850" y="3933056"/>
            <a:chExt cx="5071886" cy="2852936"/>
          </a:xfrm>
        </p:grpSpPr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4850" y="3933056"/>
              <a:ext cx="5071886" cy="2852936"/>
            </a:xfrm>
            <a:prstGeom prst="rect">
              <a:avLst/>
            </a:prstGeom>
          </p:spPr>
        </p:pic>
        <p:graphicFrame>
          <p:nvGraphicFramePr>
            <p:cNvPr id="12" name="Grafico 11"/>
            <p:cNvGraphicFramePr/>
            <p:nvPr>
              <p:extLst>
                <p:ext uri="{D42A27DB-BD31-4B8C-83A1-F6EECF244321}">
                  <p14:modId xmlns:p14="http://schemas.microsoft.com/office/powerpoint/2010/main" val="249166219"/>
                </p:ext>
              </p:extLst>
            </p:nvPr>
          </p:nvGraphicFramePr>
          <p:xfrm>
            <a:off x="4416566" y="3933066"/>
            <a:ext cx="4104455" cy="24382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246938"/>
            <a:ext cx="2991240" cy="2230269"/>
          </a:xfrm>
          <a:prstGeom prst="rect">
            <a:avLst/>
          </a:prstGeom>
        </p:spPr>
      </p:pic>
      <p:sp>
        <p:nvSpPr>
          <p:cNvPr id="13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</p:spTree>
    <p:extLst>
      <p:ext uri="{BB962C8B-B14F-4D97-AF65-F5344CB8AC3E}">
        <p14:creationId xmlns:p14="http://schemas.microsoft.com/office/powerpoint/2010/main" val="39181986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260648"/>
            <a:ext cx="8229600" cy="1066800"/>
          </a:xfrm>
        </p:spPr>
        <p:txBody>
          <a:bodyPr/>
          <a:lstStyle/>
          <a:p>
            <a:r>
              <a:rPr lang="it-IT" dirty="0" err="1">
                <a:solidFill>
                  <a:srgbClr val="438086"/>
                </a:solidFill>
              </a:rPr>
              <a:t>Doublet</a:t>
            </a:r>
            <a:r>
              <a:rPr lang="it-IT" dirty="0">
                <a:solidFill>
                  <a:srgbClr val="438086"/>
                </a:solidFill>
              </a:rPr>
              <a:t> vs </a:t>
            </a:r>
            <a:r>
              <a:rPr lang="it-IT" dirty="0" err="1">
                <a:solidFill>
                  <a:srgbClr val="438086"/>
                </a:solidFill>
              </a:rPr>
              <a:t>Singlet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53790" y="1357039"/>
            <a:ext cx="893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Mixing between SM quarks and T is left-handed for singlets, right-handed for doublets</a:t>
            </a: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060848"/>
            <a:ext cx="3904468" cy="363966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306190" y="6021288"/>
            <a:ext cx="89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Differences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yields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&lt;10% in the 2J, ≥6j, ≥4b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3059832" y="2204864"/>
            <a:ext cx="108012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278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260648"/>
            <a:ext cx="822960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MC </a:t>
            </a:r>
            <a:r>
              <a:rPr lang="it-IT" dirty="0" err="1">
                <a:solidFill>
                  <a:srgbClr val="438086"/>
                </a:solidFill>
              </a:rPr>
              <a:t>samples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1691844"/>
                  </p:ext>
                </p:extLst>
              </p:nvPr>
            </p:nvGraphicFramePr>
            <p:xfrm>
              <a:off x="1247800" y="1124744"/>
              <a:ext cx="6792416" cy="5400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8104">
                      <a:extLst>
                        <a:ext uri="{9D8B030D-6E8A-4147-A177-3AD203B41FA5}">
                          <a16:colId xmlns:a16="http://schemas.microsoft.com/office/drawing/2014/main" val="905513813"/>
                        </a:ext>
                      </a:extLst>
                    </a:gridCol>
                    <a:gridCol w="2019041">
                      <a:extLst>
                        <a:ext uri="{9D8B030D-6E8A-4147-A177-3AD203B41FA5}">
                          <a16:colId xmlns:a16="http://schemas.microsoft.com/office/drawing/2014/main" val="3366172907"/>
                        </a:ext>
                      </a:extLst>
                    </a:gridCol>
                    <a:gridCol w="1519672">
                      <a:extLst>
                        <a:ext uri="{9D8B030D-6E8A-4147-A177-3AD203B41FA5}">
                          <a16:colId xmlns:a16="http://schemas.microsoft.com/office/drawing/2014/main" val="3642013149"/>
                        </a:ext>
                      </a:extLst>
                    </a:gridCol>
                    <a:gridCol w="1555599">
                      <a:extLst>
                        <a:ext uri="{9D8B030D-6E8A-4147-A177-3AD203B41FA5}">
                          <a16:colId xmlns:a16="http://schemas.microsoft.com/office/drawing/2014/main" val="1619054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Process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Generator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Type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Correction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95252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GB" sz="1600" dirty="0"/>
                            <a:t>+light-jets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Powheg+Pythia6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NLO+PS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NNLO</a:t>
                          </a:r>
                          <a:r>
                            <a:rPr lang="it-IT" sz="1600" baseline="0" dirty="0"/>
                            <a:t> top </a:t>
                          </a:r>
                          <a:r>
                            <a:rPr lang="it-IT" sz="1600" baseline="0" dirty="0" err="1"/>
                            <a:t>p</a:t>
                          </a:r>
                          <a:r>
                            <a:rPr lang="it-IT" sz="1600" baseline="-25000" dirty="0" err="1"/>
                            <a:t>T</a:t>
                          </a:r>
                          <a:endParaRPr lang="en-GB" sz="1600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2700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≥1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Powheg+Pythia6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NLO+PS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NLO </a:t>
                          </a:r>
                          <a:r>
                            <a:rPr lang="it-IT" sz="1600" dirty="0" err="1"/>
                            <a:t>SherpaOL</a:t>
                          </a:r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33578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≥1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Powheg+Pyhia6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NLO+PS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NNLO top </a:t>
                          </a:r>
                          <a:r>
                            <a:rPr lang="it-IT" sz="1600" dirty="0" err="1"/>
                            <a:t>p</a:t>
                          </a:r>
                          <a:r>
                            <a:rPr lang="it-IT" sz="1600" baseline="-25000" dirty="0" err="1"/>
                            <a:t>T</a:t>
                          </a:r>
                          <a:endParaRPr lang="en-GB" sz="1600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1033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 err="1"/>
                            <a:t>V+jets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Sherpa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MEPS@NLO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72378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Single top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Powheg+Pythia6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NLO+PS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2414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 err="1"/>
                            <a:t>Diboson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Sherpa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MEPS@LO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9561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 err="1"/>
                            <a:t>Multijet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Data-</a:t>
                          </a:r>
                          <a:r>
                            <a:rPr lang="it-IT" sz="1600" dirty="0" err="1"/>
                            <a:t>driven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55481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oMath>
                          </a14:m>
                          <a:r>
                            <a:rPr lang="en-GB" sz="1600" dirty="0"/>
                            <a:t>+V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MG5_aMC+Pythia8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MEPS@LO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9177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m:rPr>
                                    <m:sty m:val="p"/>
                                  </m:rPr>
                                  <a:rPr lang="it-IT" sz="1600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MG5_aMC+Pythia8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NLO+PS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279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VLQ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Protos+Pythia8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LO+PS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0816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MG5_aMC+Pythia8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LO+PS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0044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it-IT" sz="1600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MG5_aMC+Pythia8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LO+PS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0555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MG5_aMC+Pythia8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NLO+PS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59123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1691844"/>
                  </p:ext>
                </p:extLst>
              </p:nvPr>
            </p:nvGraphicFramePr>
            <p:xfrm>
              <a:off x="1247800" y="1124744"/>
              <a:ext cx="6792416" cy="5400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8104">
                      <a:extLst>
                        <a:ext uri="{9D8B030D-6E8A-4147-A177-3AD203B41FA5}">
                          <a16:colId xmlns:a16="http://schemas.microsoft.com/office/drawing/2014/main" val="905513813"/>
                        </a:ext>
                      </a:extLst>
                    </a:gridCol>
                    <a:gridCol w="2019041">
                      <a:extLst>
                        <a:ext uri="{9D8B030D-6E8A-4147-A177-3AD203B41FA5}">
                          <a16:colId xmlns:a16="http://schemas.microsoft.com/office/drawing/2014/main" val="3366172907"/>
                        </a:ext>
                      </a:extLst>
                    </a:gridCol>
                    <a:gridCol w="1519672">
                      <a:extLst>
                        <a:ext uri="{9D8B030D-6E8A-4147-A177-3AD203B41FA5}">
                          <a16:colId xmlns:a16="http://schemas.microsoft.com/office/drawing/2014/main" val="3642013149"/>
                        </a:ext>
                      </a:extLst>
                    </a:gridCol>
                    <a:gridCol w="1555599">
                      <a:extLst>
                        <a:ext uri="{9D8B030D-6E8A-4147-A177-3AD203B41FA5}">
                          <a16:colId xmlns:a16="http://schemas.microsoft.com/office/drawing/2014/main" val="1619054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Process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Generator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Type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/>
                            <a:t>Correction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95252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8" t="-108197" r="-301434" b="-1265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Powheg+Pythia6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NLO+PS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NNLO</a:t>
                          </a:r>
                          <a:r>
                            <a:rPr lang="it-IT" sz="1600" baseline="0" dirty="0"/>
                            <a:t> top </a:t>
                          </a:r>
                          <a:r>
                            <a:rPr lang="it-IT" sz="1600" baseline="0" dirty="0" err="1"/>
                            <a:t>p</a:t>
                          </a:r>
                          <a:r>
                            <a:rPr lang="it-IT" sz="1600" baseline="-25000" dirty="0" err="1"/>
                            <a:t>T</a:t>
                          </a:r>
                          <a:endParaRPr lang="en-GB" sz="1600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270025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8" t="-133684" r="-301434" b="-71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/>
                            <a:t>Powheg+Pythia6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NLO+PS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NLO </a:t>
                          </a:r>
                          <a:r>
                            <a:rPr lang="it-IT" sz="1600" dirty="0" err="1"/>
                            <a:t>SherpaOL</a:t>
                          </a:r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33578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8" t="-363934" r="-301434" b="-10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Powheg+Pyhia6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NLO+PS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NNLO top </a:t>
                          </a:r>
                          <a:r>
                            <a:rPr lang="it-IT" sz="1600" dirty="0" err="1"/>
                            <a:t>p</a:t>
                          </a:r>
                          <a:r>
                            <a:rPr lang="it-IT" sz="1600" baseline="-25000" dirty="0" err="1"/>
                            <a:t>T</a:t>
                          </a:r>
                          <a:endParaRPr lang="en-GB" sz="1600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1033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 err="1"/>
                            <a:t>V+jets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Sherpa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MEPS@NLO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72378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Single top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Powheg+Pythia6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NLO+PS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2414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 err="1"/>
                            <a:t>Diboson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Sherpa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MEPS@LO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69561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 err="1"/>
                            <a:t>Multijet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Data-</a:t>
                          </a:r>
                          <a:r>
                            <a:rPr lang="it-IT" sz="1600" dirty="0" err="1"/>
                            <a:t>driven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55481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8" t="-878333" r="-301434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MG5_aMC+Pythia8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MEPS@LO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91770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8" t="-962295" r="-301434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MG5_aMC+Pythia8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NLO+PS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279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VLQ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Protos+Pythia8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LO+PS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0816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8" t="-1162295" r="-301434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MG5_aMC+Pythia8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LO+PS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0044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8" t="-1262295" r="-301434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MG5_aMC+Pythia8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LO+PS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0555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8" t="-1362295" r="-301434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MG5_aMC+Pythia8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NLO+PS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59123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327025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Background </a:t>
            </a:r>
            <a:r>
              <a:rPr lang="it-IT" dirty="0" err="1">
                <a:solidFill>
                  <a:srgbClr val="438086"/>
                </a:solidFill>
              </a:rPr>
              <a:t>composition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46" y="2010024"/>
            <a:ext cx="4115124" cy="4366126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7956376" y="3645024"/>
            <a:ext cx="86409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86" t="287" r="15693" b="91564"/>
          <a:stretch/>
        </p:blipFill>
        <p:spPr>
          <a:xfrm>
            <a:off x="5292080" y="1519362"/>
            <a:ext cx="1296144" cy="788280"/>
          </a:xfrm>
          <a:prstGeom prst="rect">
            <a:avLst/>
          </a:prstGeom>
        </p:spPr>
      </p:pic>
      <p:sp>
        <p:nvSpPr>
          <p:cNvPr id="14" name="CustomShape 5"/>
          <p:cNvSpPr/>
          <p:nvPr/>
        </p:nvSpPr>
        <p:spPr>
          <a:xfrm>
            <a:off x="162064" y="943224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it-IT" sz="1600" dirty="0">
                <a:solidFill>
                  <a:srgbClr val="424456"/>
                </a:solidFill>
                <a:latin typeface="Arial"/>
              </a:rPr>
              <a:t>0L </a:t>
            </a:r>
            <a:r>
              <a:rPr lang="it-IT" sz="1600" dirty="0" err="1">
                <a:solidFill>
                  <a:srgbClr val="424456"/>
                </a:solidFill>
                <a:latin typeface="Arial"/>
              </a:rPr>
              <a:t>channel</a:t>
            </a:r>
            <a:endParaRPr sz="1400" dirty="0">
              <a:solidFill>
                <a:srgbClr val="424456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586446" y="1921208"/>
            <a:ext cx="1607766" cy="211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5643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0" y="273968"/>
            <a:ext cx="7308304" cy="1066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438086"/>
                </a:solidFill>
              </a:rPr>
              <a:t>Analysis </a:t>
            </a:r>
            <a:r>
              <a:rPr lang="it-IT" dirty="0" err="1">
                <a:solidFill>
                  <a:srgbClr val="438086"/>
                </a:solidFill>
              </a:rPr>
              <a:t>strategy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sp>
        <p:nvSpPr>
          <p:cNvPr id="6" name="CustomShape 5"/>
          <p:cNvSpPr/>
          <p:nvPr/>
        </p:nvSpPr>
        <p:spPr>
          <a:xfrm>
            <a:off x="251520" y="927794"/>
            <a:ext cx="822636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it-IT" sz="1600" dirty="0" err="1">
                <a:solidFill>
                  <a:srgbClr val="424456"/>
                </a:solidFill>
                <a:latin typeface="Arial"/>
              </a:rPr>
              <a:t>Event</a:t>
            </a:r>
            <a:r>
              <a:rPr lang="it-IT" sz="1600" dirty="0">
                <a:solidFill>
                  <a:srgbClr val="424456"/>
                </a:solidFill>
                <a:latin typeface="Arial"/>
              </a:rPr>
              <a:t> </a:t>
            </a:r>
            <a:r>
              <a:rPr lang="it-IT" sz="1600" dirty="0" err="1">
                <a:solidFill>
                  <a:srgbClr val="424456"/>
                </a:solidFill>
                <a:latin typeface="Arial"/>
              </a:rPr>
              <a:t>categorization</a:t>
            </a:r>
            <a:r>
              <a:rPr lang="it-IT" sz="1600" dirty="0">
                <a:solidFill>
                  <a:srgbClr val="424456"/>
                </a:solidFill>
                <a:latin typeface="Arial"/>
              </a:rPr>
              <a:t> – 0L</a:t>
            </a:r>
            <a:endParaRPr sz="1400" dirty="0">
              <a:solidFill>
                <a:srgbClr val="42445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stomShape 2"/>
              <p:cNvSpPr/>
              <p:nvPr/>
            </p:nvSpPr>
            <p:spPr>
              <a:xfrm>
                <a:off x="35496" y="1440008"/>
                <a:ext cx="7265655" cy="53733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285750" indent="-285750">
                  <a:lnSpc>
                    <a:spcPct val="100000"/>
                  </a:lnSpc>
                  <a:buSzPct val="850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Arial"/>
                  </a:rPr>
                  <a:t>Categorize events using  </a:t>
                </a:r>
                <a:r>
                  <a:rPr lang="en-US" dirty="0" err="1">
                    <a:solidFill>
                      <a:srgbClr val="000000"/>
                    </a:solidFill>
                    <a:latin typeface="Arial"/>
                  </a:rPr>
                  <a:t>n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Arial"/>
                  </a:rPr>
                  <a:t>jets</a:t>
                </a:r>
                <a:r>
                  <a:rPr lang="en-US" dirty="0">
                    <a:solidFill>
                      <a:srgbClr val="000000"/>
                    </a:solidFill>
                    <a:latin typeface="Arial"/>
                  </a:rPr>
                  <a:t>, </a:t>
                </a:r>
                <a:r>
                  <a:rPr lang="en-US" dirty="0" err="1">
                    <a:solidFill>
                      <a:srgbClr val="000000"/>
                    </a:solidFill>
                    <a:latin typeface="Arial"/>
                  </a:rPr>
                  <a:t>n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Arial"/>
                  </a:rPr>
                  <a:t>b</a:t>
                </a:r>
                <a:r>
                  <a:rPr lang="en-US" baseline="-25000" dirty="0">
                    <a:solidFill>
                      <a:srgbClr val="000000"/>
                    </a:solidFill>
                    <a:latin typeface="Arial"/>
                  </a:rPr>
                  <a:t>-tags</a:t>
                </a:r>
                <a:r>
                  <a:rPr lang="en-US" dirty="0">
                    <a:solidFill>
                      <a:srgbClr val="000000"/>
                    </a:solidFill>
                    <a:latin typeface="Arial"/>
                  </a:rPr>
                  <a:t>, </a:t>
                </a:r>
                <a:r>
                  <a:rPr lang="en-US" dirty="0" err="1">
                    <a:solidFill>
                      <a:srgbClr val="000000"/>
                    </a:solidFill>
                    <a:latin typeface="Arial"/>
                  </a:rPr>
                  <a:t>n</a:t>
                </a:r>
                <a:r>
                  <a:rPr lang="en-US" baseline="-25000" dirty="0" err="1">
                    <a:solidFill>
                      <a:srgbClr val="000000"/>
                    </a:solidFill>
                    <a:latin typeface="Arial"/>
                  </a:rPr>
                  <a:t>mass</a:t>
                </a:r>
                <a:r>
                  <a:rPr lang="en-US" baseline="-25000" dirty="0">
                    <a:solidFill>
                      <a:srgbClr val="000000"/>
                    </a:solidFill>
                    <a:latin typeface="Arial"/>
                  </a:rPr>
                  <a:t>-tagged</a:t>
                </a:r>
              </a:p>
              <a:p>
                <a:pPr marL="285750" indent="-285750">
                  <a:lnSpc>
                    <a:spcPct val="100000"/>
                  </a:lnSpc>
                  <a:buSzPct val="85000"/>
                  <a:buFont typeface="Arial" panose="020B0604020202020204" pitchFamily="34" charset="0"/>
                  <a:buChar char="•"/>
                </a:pPr>
                <a:endParaRPr lang="en-US" baseline="-25000" dirty="0">
                  <a:solidFill>
                    <a:srgbClr val="000000"/>
                  </a:solidFill>
                  <a:latin typeface="Arial"/>
                </a:endParaRPr>
              </a:p>
              <a:p>
                <a:pPr marL="285750" indent="-285750">
                  <a:lnSpc>
                    <a:spcPct val="100000"/>
                  </a:lnSpc>
                  <a:buSzPct val="850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Arial"/>
                  </a:rPr>
                  <a:t>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  <m:sup>
                        <m:r>
                          <a:rPr lang="it-IT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Arial"/>
                  </a:rPr>
                  <a:t>(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≷ 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Arial"/>
                  </a:rPr>
                  <a:t>160 GeV) to improve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Arial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rad>
                      </m:den>
                    </m:f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Arial"/>
                  </a:rPr>
                  <a:t> in some regions</a:t>
                </a:r>
              </a:p>
              <a:p>
                <a:pPr marL="285750" indent="-285750">
                  <a:lnSpc>
                    <a:spcPct val="100000"/>
                  </a:lnSpc>
                  <a:buSzPct val="85000"/>
                  <a:buFont typeface="Arial" panose="020B0604020202020204" pitchFamily="34" charset="0"/>
                  <a:buChar char="•"/>
                </a:pPr>
                <a:endParaRPr lang="it-IT" sz="17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lnSpc>
                    <a:spcPct val="100000"/>
                  </a:lnSpc>
                  <a:buSzPct val="85000"/>
                  <a:buFont typeface="Arial" panose="020B0604020202020204" pitchFamily="34" charset="0"/>
                  <a:buChar char="•"/>
                </a:pPr>
                <a:r>
                  <a:rPr lang="it-IT" b="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Simultaneous</a:t>
                </a:r>
                <a:r>
                  <a:rPr lang="it-IT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b="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likelihood</a:t>
                </a:r>
                <a:r>
                  <a:rPr lang="it-IT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b="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fit</a:t>
                </a:r>
                <a:r>
                  <a:rPr lang="it-IT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of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m</a:t>
                </a:r>
                <a:r>
                  <a:rPr lang="it-IT" baseline="-250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eff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shape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in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signal-rich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(SR) and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signal-depleted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(CR)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regions</a:t>
                </a:r>
                <a:endParaRPr lang="it-IT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742950" lvl="1" indent="-285750">
                  <a:buSzPct val="85000"/>
                  <a:buFont typeface="Arial" panose="020B0604020202020204" pitchFamily="34" charset="0"/>
                  <a:buChar char="•"/>
                </a:pPr>
                <a:r>
                  <a:rPr lang="it-IT" sz="1600" strike="noStrike" dirty="0">
                    <a:solidFill>
                      <a:srgbClr val="000000"/>
                    </a:solidFill>
                    <a:latin typeface="Arial"/>
                    <a:ea typeface="DejaVu Sans"/>
                  </a:rPr>
                  <a:t>Test a </a:t>
                </a:r>
                <a:r>
                  <a:rPr lang="it-IT" sz="1600" strike="noStrike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possible</a:t>
                </a:r>
                <a:r>
                  <a:rPr lang="it-IT" sz="1600" strike="noStrike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strike="noStrike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signal</a:t>
                </a:r>
                <a:endParaRPr lang="it-IT" sz="1600" strike="noStrike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742950" lvl="1" indent="-285750">
                  <a:buSzPct val="85000"/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Constraint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in situ the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leading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systematic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uncertainties</a:t>
                </a:r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742950" lvl="1" indent="-285750">
                  <a:buSzPct val="85000"/>
                  <a:buFont typeface="Arial" panose="020B0604020202020204" pitchFamily="34" charset="0"/>
                  <a:buChar char="•"/>
                </a:pPr>
                <a:endParaRPr lang="it-IT" sz="1600" strike="noStrike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buSzPct val="85000"/>
                  <a:buFont typeface="Arial" panose="020B0604020202020204" pitchFamily="34" charset="0"/>
                  <a:buChar char="•"/>
                </a:pP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Check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fit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results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in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validation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regions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(VR)</a:t>
                </a:r>
                <a:endParaRPr lang="it-IT" strike="noStrike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lnSpc>
                    <a:spcPct val="100000"/>
                  </a:lnSpc>
                  <a:buSzPct val="85000"/>
                  <a:buFont typeface="Arial" panose="020B0604020202020204" pitchFamily="34" charset="0"/>
                  <a:buChar char="•"/>
                </a:pPr>
                <a:endParaRPr lang="en-GB" sz="1700" strike="noStrike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it-IT" sz="1700" dirty="0">
                  <a:solidFill>
                    <a:srgbClr val="000000"/>
                  </a:solidFill>
                  <a:latin typeface="Arial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it-IT" sz="1700" dirty="0">
                  <a:solidFill>
                    <a:srgbClr val="000000"/>
                  </a:solidFill>
                  <a:latin typeface="Arial"/>
                </a:endParaRPr>
              </a:p>
              <a:p>
                <a:pPr>
                  <a:lnSpc>
                    <a:spcPct val="100000"/>
                  </a:lnSpc>
                  <a:buSzPct val="85000"/>
                  <a:buFont typeface="Arial"/>
                  <a:buChar char="•"/>
                </a:pPr>
                <a:endParaRPr lang="en-GB" dirty="0"/>
              </a:p>
              <a:p>
                <a:pPr>
                  <a:lnSpc>
                    <a:spcPct val="100000"/>
                  </a:lnSpc>
                </a:pPr>
                <a:endParaRPr lang="en-GB" dirty="0"/>
              </a:p>
              <a:p>
                <a:pPr>
                  <a:lnSpc>
                    <a:spcPct val="100000"/>
                  </a:lnSpc>
                </a:pPr>
                <a:endParaRPr lang="en-GB" dirty="0"/>
              </a:p>
              <a:p>
                <a:pPr>
                  <a:lnSpc>
                    <a:spcPct val="100000"/>
                  </a:lnSpc>
                </a:pPr>
                <a:endParaRPr dirty="0"/>
              </a:p>
            </p:txBody>
          </p:sp>
        </mc:Choice>
        <mc:Fallback xmlns="">
          <p:sp>
            <p:nvSpPr>
              <p:cNvPr id="7" name="CustomShap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1440008"/>
                <a:ext cx="7265655" cy="5373368"/>
              </a:xfrm>
              <a:prstGeom prst="rect">
                <a:avLst/>
              </a:prstGeom>
              <a:blipFill>
                <a:blip r:embed="rId2"/>
                <a:stretch>
                  <a:fillRect l="-336" t="-5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83" y="2996952"/>
            <a:ext cx="2908929" cy="3861048"/>
          </a:xfrm>
          <a:prstGeom prst="rect">
            <a:avLst/>
          </a:prstGeom>
        </p:spPr>
      </p:pic>
      <p:grpSp>
        <p:nvGrpSpPr>
          <p:cNvPr id="13" name="Gruppo 12"/>
          <p:cNvGrpSpPr/>
          <p:nvPr/>
        </p:nvGrpSpPr>
        <p:grpSpPr>
          <a:xfrm>
            <a:off x="7078277" y="6144136"/>
            <a:ext cx="1268993" cy="634716"/>
            <a:chOff x="7236296" y="562036"/>
            <a:chExt cx="1268993" cy="634716"/>
          </a:xfrm>
        </p:grpSpPr>
        <p:sp>
          <p:nvSpPr>
            <p:cNvPr id="9" name="Rettangolo 8"/>
            <p:cNvSpPr/>
            <p:nvPr/>
          </p:nvSpPr>
          <p:spPr>
            <a:xfrm>
              <a:off x="7236296" y="656692"/>
              <a:ext cx="360040" cy="18002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/>
            <p:cNvSpPr/>
            <p:nvPr/>
          </p:nvSpPr>
          <p:spPr>
            <a:xfrm>
              <a:off x="7236296" y="908720"/>
              <a:ext cx="360040" cy="1800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7602478" y="562036"/>
              <a:ext cx="9028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b="1" dirty="0">
                  <a:solidFill>
                    <a:srgbClr val="C00000"/>
                  </a:solidFill>
                  <a:latin typeface="Arial"/>
                  <a:ea typeface="DejaVu Sans"/>
                </a:rPr>
                <a:t>CR/SR</a:t>
              </a:r>
              <a:endParaRPr lang="it-IT" dirty="0">
                <a:solidFill>
                  <a:srgbClr val="C00000"/>
                </a:solidFill>
              </a:endParaRPr>
            </a:p>
          </p:txBody>
        </p:sp>
        <p:sp>
          <p:nvSpPr>
            <p:cNvPr id="12" name="Rettangolo 11"/>
            <p:cNvSpPr/>
            <p:nvPr/>
          </p:nvSpPr>
          <p:spPr>
            <a:xfrm>
              <a:off x="7596336" y="827420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b="1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DejaVu Sans"/>
                </a:rPr>
                <a:t>VR</a:t>
              </a:r>
              <a:endParaRPr lang="it-IT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Rettangolo 13"/>
          <p:cNvSpPr/>
          <p:nvPr/>
        </p:nvSpPr>
        <p:spPr>
          <a:xfrm>
            <a:off x="28539" y="4213273"/>
            <a:ext cx="5802224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Assumed 13.2 fb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VLQ Doublet at 800 GeV as signal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/>
                <a:ea typeface="DejaVu Sans"/>
              </a:rPr>
              <a:t>Most sensitive regions with high</a:t>
            </a:r>
            <a:r>
              <a:rPr lang="en-GB" b="1" dirty="0">
                <a:solidFill>
                  <a:srgbClr val="000000"/>
                </a:solidFill>
                <a:latin typeface="Arial"/>
                <a:ea typeface="DejaVu Sans"/>
              </a:rPr>
              <a:t> mass-tagged </a:t>
            </a:r>
            <a:r>
              <a:rPr lang="en-GB" dirty="0">
                <a:solidFill>
                  <a:srgbClr val="000000"/>
                </a:solidFill>
                <a:latin typeface="Arial"/>
                <a:ea typeface="DejaVu Sans"/>
              </a:rPr>
              <a:t>and</a:t>
            </a:r>
            <a:r>
              <a:rPr lang="en-GB" b="1" dirty="0">
                <a:solidFill>
                  <a:srgbClr val="000000"/>
                </a:solidFill>
                <a:latin typeface="Arial"/>
                <a:ea typeface="DejaVu Sans"/>
              </a:rPr>
              <a:t> b-tag multiplicities</a:t>
            </a:r>
            <a:br>
              <a:rPr lang="en-GB" b="1" dirty="0">
                <a:solidFill>
                  <a:srgbClr val="000000"/>
                </a:solidFill>
                <a:latin typeface="Arial"/>
                <a:ea typeface="DejaVu Sans"/>
              </a:rPr>
            </a:br>
            <a:endParaRPr lang="en-GB" b="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Arial"/>
              </a:rPr>
              <a:t>For </a:t>
            </a:r>
            <a:r>
              <a:rPr lang="it-IT" dirty="0" err="1">
                <a:solidFill>
                  <a:srgbClr val="000000"/>
                </a:solidFill>
                <a:latin typeface="Arial"/>
              </a:rPr>
              <a:t>this</a:t>
            </a:r>
            <a:r>
              <a:rPr lang="it-IT" dirty="0">
                <a:solidFill>
                  <a:srgbClr val="000000"/>
                </a:solidFill>
                <a:latin typeface="Arial"/>
              </a:rPr>
              <a:t> scenario </a:t>
            </a:r>
            <a:r>
              <a:rPr lang="it-IT" b="1" dirty="0">
                <a:solidFill>
                  <a:srgbClr val="7030A0"/>
                </a:solidFill>
                <a:latin typeface="Arial"/>
              </a:rPr>
              <a:t>0L</a:t>
            </a:r>
            <a:r>
              <a:rPr lang="it-IT" dirty="0">
                <a:solidFill>
                  <a:srgbClr val="000000"/>
                </a:solidFill>
                <a:latin typeface="Arial"/>
              </a:rPr>
              <a:t> </a:t>
            </a:r>
            <a:r>
              <a:rPr lang="it-IT" b="1" dirty="0">
                <a:solidFill>
                  <a:srgbClr val="FF0000"/>
                </a:solidFill>
                <a:latin typeface="Arial"/>
              </a:rPr>
              <a:t>more sensitive </a:t>
            </a:r>
            <a:r>
              <a:rPr lang="it-IT" dirty="0" err="1">
                <a:solidFill>
                  <a:srgbClr val="000000"/>
                </a:solidFill>
                <a:latin typeface="Arial"/>
              </a:rPr>
              <a:t>than</a:t>
            </a:r>
            <a:r>
              <a:rPr lang="it-IT" dirty="0">
                <a:solidFill>
                  <a:srgbClr val="000000"/>
                </a:solidFill>
                <a:latin typeface="Arial"/>
              </a:rPr>
              <a:t> </a:t>
            </a:r>
            <a:r>
              <a:rPr lang="it-IT" b="1" dirty="0">
                <a:solidFill>
                  <a:srgbClr val="00B050"/>
                </a:solidFill>
                <a:latin typeface="Arial"/>
              </a:rPr>
              <a:t>1L</a:t>
            </a: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16" name="Rettangolo 15"/>
          <p:cNvSpPr/>
          <p:nvPr/>
        </p:nvSpPr>
        <p:spPr>
          <a:xfrm>
            <a:off x="7207507" y="2820863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0L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22" name="Rettangolo 21"/>
          <p:cNvSpPr/>
          <p:nvPr/>
        </p:nvSpPr>
        <p:spPr>
          <a:xfrm>
            <a:off x="7909444" y="4899580"/>
            <a:ext cx="433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LM</a:t>
            </a:r>
            <a:endParaRPr lang="it-IT" sz="1400" dirty="0">
              <a:solidFill>
                <a:srgbClr val="00B0F0"/>
              </a:solidFill>
            </a:endParaRPr>
          </a:p>
        </p:txBody>
      </p:sp>
      <p:sp>
        <p:nvSpPr>
          <p:cNvPr id="23" name="Rettangolo 22"/>
          <p:cNvSpPr/>
          <p:nvPr/>
        </p:nvSpPr>
        <p:spPr>
          <a:xfrm>
            <a:off x="8502134" y="4906884"/>
            <a:ext cx="433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LM</a:t>
            </a:r>
            <a:endParaRPr lang="it-IT" sz="1400" dirty="0">
              <a:solidFill>
                <a:srgbClr val="00B0F0"/>
              </a:solidFill>
            </a:endParaRPr>
          </a:p>
        </p:txBody>
      </p:sp>
      <p:sp>
        <p:nvSpPr>
          <p:cNvPr id="24" name="Rettangolo 23"/>
          <p:cNvSpPr/>
          <p:nvPr/>
        </p:nvSpPr>
        <p:spPr>
          <a:xfrm>
            <a:off x="6728422" y="5569494"/>
            <a:ext cx="463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HM</a:t>
            </a:r>
            <a:endParaRPr lang="it-IT" sz="1400" dirty="0">
              <a:solidFill>
                <a:srgbClr val="00B0F0"/>
              </a:solidFill>
            </a:endParaRPr>
          </a:p>
        </p:txBody>
      </p:sp>
      <p:sp>
        <p:nvSpPr>
          <p:cNvPr id="25" name="Rettangolo 24"/>
          <p:cNvSpPr/>
          <p:nvPr/>
        </p:nvSpPr>
        <p:spPr>
          <a:xfrm>
            <a:off x="6179590" y="5589240"/>
            <a:ext cx="463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HM</a:t>
            </a:r>
            <a:endParaRPr lang="it-IT" sz="1400" dirty="0">
              <a:solidFill>
                <a:srgbClr val="00B0F0"/>
              </a:solidFill>
            </a:endParaRPr>
          </a:p>
        </p:txBody>
      </p:sp>
      <p:sp>
        <p:nvSpPr>
          <p:cNvPr id="26" name="Rettangolo 25"/>
          <p:cNvSpPr/>
          <p:nvPr/>
        </p:nvSpPr>
        <p:spPr>
          <a:xfrm>
            <a:off x="8505918" y="5589240"/>
            <a:ext cx="463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HM</a:t>
            </a:r>
            <a:endParaRPr lang="it-IT" sz="1400" dirty="0">
              <a:solidFill>
                <a:srgbClr val="00B0F0"/>
              </a:solidFill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7935620" y="5641503"/>
            <a:ext cx="433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LM</a:t>
            </a:r>
            <a:endParaRPr lang="it-IT" sz="1400" dirty="0">
              <a:solidFill>
                <a:srgbClr val="00B0F0"/>
              </a:solidFill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6643178" y="2990672"/>
            <a:ext cx="657973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5298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260648"/>
            <a:ext cx="8229600" cy="1066800"/>
          </a:xfrm>
        </p:spPr>
        <p:txBody>
          <a:bodyPr/>
          <a:lstStyle/>
          <a:p>
            <a:r>
              <a:rPr lang="it-IT" dirty="0" err="1">
                <a:solidFill>
                  <a:srgbClr val="438086"/>
                </a:solidFill>
              </a:rPr>
              <a:t>Profiled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likelihood</a:t>
            </a:r>
            <a:r>
              <a:rPr lang="it-IT" dirty="0">
                <a:solidFill>
                  <a:srgbClr val="438086"/>
                </a:solidFill>
              </a:rPr>
              <a:t> ratio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100674" y="1316126"/>
            <a:ext cx="8935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t-IT" sz="2000" b="1" dirty="0" err="1"/>
              <a:t>Likelihood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function</a:t>
            </a:r>
            <a:r>
              <a:rPr lang="it-IT" sz="2000" dirty="0"/>
              <a:t> of: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strenght</a:t>
            </a:r>
            <a:r>
              <a:rPr lang="it-IT" dirty="0"/>
              <a:t>: </a:t>
            </a:r>
            <a:r>
              <a:rPr lang="el-GR" dirty="0"/>
              <a:t>μ</a:t>
            </a:r>
            <a:r>
              <a:rPr lang="it-IT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Nuisance</a:t>
            </a:r>
            <a:r>
              <a:rPr lang="it-IT" dirty="0"/>
              <a:t> </a:t>
            </a:r>
            <a:r>
              <a:rPr lang="it-IT" dirty="0" err="1"/>
              <a:t>parameters</a:t>
            </a:r>
            <a:r>
              <a:rPr lang="it-IT" dirty="0"/>
              <a:t>: </a:t>
            </a:r>
            <a:r>
              <a:rPr lang="el-GR" dirty="0"/>
              <a:t>θ</a:t>
            </a:r>
            <a:endParaRPr lang="it-IT" dirty="0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738" y="1327448"/>
            <a:ext cx="4106882" cy="97020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-252536" y="3385914"/>
            <a:ext cx="8935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t-IT" sz="2000" dirty="0"/>
              <a:t>The </a:t>
            </a:r>
            <a:r>
              <a:rPr lang="it-IT" sz="2000" dirty="0" err="1"/>
              <a:t>likelihood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maximized</a:t>
            </a:r>
            <a:r>
              <a:rPr lang="it-IT" sz="2000" dirty="0"/>
              <a:t> with </a:t>
            </a:r>
            <a:r>
              <a:rPr lang="it-IT" sz="2000" dirty="0" err="1"/>
              <a:t>respect</a:t>
            </a:r>
            <a:r>
              <a:rPr lang="it-IT" sz="2000" dirty="0"/>
              <a:t> 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Nuisance</a:t>
            </a:r>
            <a:r>
              <a:rPr lang="it-IT" dirty="0"/>
              <a:t> </a:t>
            </a:r>
            <a:r>
              <a:rPr lang="it-IT" dirty="0" err="1"/>
              <a:t>parameters</a:t>
            </a:r>
            <a:r>
              <a:rPr lang="it-IT" dirty="0"/>
              <a:t> </a:t>
            </a:r>
            <a:r>
              <a:rPr lang="it-IT" dirty="0" err="1"/>
              <a:t>only</a:t>
            </a:r>
            <a:endParaRPr lang="it-IT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strenght</a:t>
            </a:r>
            <a:r>
              <a:rPr lang="it-IT" dirty="0"/>
              <a:t> and </a:t>
            </a:r>
            <a:r>
              <a:rPr lang="it-IT" dirty="0" err="1"/>
              <a:t>nuisance</a:t>
            </a:r>
            <a:r>
              <a:rPr lang="it-IT" dirty="0"/>
              <a:t> </a:t>
            </a:r>
            <a:r>
              <a:rPr lang="it-IT" dirty="0" err="1"/>
              <a:t>parameters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6012160" y="3573016"/>
                <a:ext cx="2016224" cy="852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acc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573016"/>
                <a:ext cx="2016224" cy="8522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ttore 2 9"/>
          <p:cNvCxnSpPr/>
          <p:nvPr/>
        </p:nvCxnSpPr>
        <p:spPr>
          <a:xfrm>
            <a:off x="5220072" y="3862967"/>
            <a:ext cx="6480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/>
          <p:nvPr/>
        </p:nvCxnSpPr>
        <p:spPr>
          <a:xfrm>
            <a:off x="5220072" y="4221088"/>
            <a:ext cx="6480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/>
          <p:nvPr/>
        </p:nvCxnSpPr>
        <p:spPr>
          <a:xfrm flipH="1">
            <a:off x="7236296" y="4328699"/>
            <a:ext cx="432048" cy="7791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4215022" y="5243618"/>
            <a:ext cx="4939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The test </a:t>
            </a:r>
            <a:r>
              <a:rPr lang="it-IT" dirty="0" err="1"/>
              <a:t>statistic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profile</a:t>
            </a:r>
            <a:r>
              <a:rPr lang="it-IT" dirty="0"/>
              <a:t> </a:t>
            </a:r>
            <a:r>
              <a:rPr lang="it-IT" dirty="0" err="1"/>
              <a:t>likelihood</a:t>
            </a:r>
            <a:r>
              <a:rPr lang="it-IT" dirty="0"/>
              <a:t> ratio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73049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260648"/>
            <a:ext cx="822960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MC </a:t>
            </a:r>
            <a:r>
              <a:rPr lang="it-IT" dirty="0" err="1">
                <a:solidFill>
                  <a:srgbClr val="438086"/>
                </a:solidFill>
              </a:rPr>
              <a:t>validation</a:t>
            </a:r>
            <a:endParaRPr lang="it-IT" dirty="0">
              <a:solidFill>
                <a:srgbClr val="438086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07504" y="1196752"/>
            <a:ext cx="893511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Technical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validation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is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critical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to spot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obvious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problems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in MC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samples</a:t>
            </a:r>
            <a:br>
              <a:rPr lang="it-IT" dirty="0">
                <a:solidFill>
                  <a:srgbClr val="000000"/>
                </a:solidFill>
                <a:latin typeface="Arial"/>
                <a:ea typeface="DejaVu Sans"/>
              </a:rPr>
            </a:br>
            <a:endParaRPr lang="it-IT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Generator-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independent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validation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using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HEPMCAnalysis</a:t>
            </a:r>
            <a:br>
              <a:rPr lang="it-IT" dirty="0">
                <a:solidFill>
                  <a:srgbClr val="000000"/>
                </a:solidFill>
                <a:latin typeface="Arial"/>
                <a:ea typeface="DejaVu Sans"/>
              </a:rPr>
            </a:br>
            <a:endParaRPr lang="it-IT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Using a web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interface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(JEM)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" y="3334533"/>
            <a:ext cx="5706849" cy="310762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38" y="2381308"/>
            <a:ext cx="3027398" cy="41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709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260648"/>
            <a:ext cx="822960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TRF</a:t>
            </a:r>
          </a:p>
        </p:txBody>
      </p:sp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graphicFrame>
        <p:nvGraphicFramePr>
          <p:cNvPr id="6" name="Ogget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304039"/>
              </p:ext>
            </p:extLst>
          </p:nvPr>
        </p:nvGraphicFramePr>
        <p:xfrm>
          <a:off x="1763688" y="3853978"/>
          <a:ext cx="3001765" cy="28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4" name="Acrobat Document" r:id="rId3" imgW="5400453" imgH="5181502" progId="AcroExch.Document.DC">
                  <p:embed/>
                </p:oleObj>
              </mc:Choice>
              <mc:Fallback>
                <p:oleObj name="Acrobat Document" r:id="rId3" imgW="5400453" imgH="518150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3688" y="3853978"/>
                        <a:ext cx="3001765" cy="28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gget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317654"/>
              </p:ext>
            </p:extLst>
          </p:nvPr>
        </p:nvGraphicFramePr>
        <p:xfrm>
          <a:off x="4644008" y="3853978"/>
          <a:ext cx="3001766" cy="28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5" name="Acrobat Document" r:id="rId5" imgW="5400453" imgH="5181502" progId="AcroExch.Document.DC">
                  <p:embed/>
                </p:oleObj>
              </mc:Choice>
              <mc:Fallback>
                <p:oleObj name="Acrobat Document" r:id="rId5" imgW="5400453" imgH="518150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4008" y="3853978"/>
                        <a:ext cx="3001766" cy="28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ttangolo 7"/>
          <p:cNvSpPr/>
          <p:nvPr/>
        </p:nvSpPr>
        <p:spPr>
          <a:xfrm>
            <a:off x="157721" y="1124744"/>
            <a:ext cx="87763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Requiring 4 b-tags reduces dramatically the statistics in MC: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Higher statistical error and shaky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Introduce the Tag Rate Function (TRF) method: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Calculate event weight using per-jet b-tagging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efficieny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Each event is weighted with the probability of having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GB" sz="16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tags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, instead of requiring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GB" sz="16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tags</a:t>
            </a:r>
            <a:endParaRPr lang="en-GB" sz="1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• Two assumptions: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The probability of tagging each jet is independent from the rest of the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event and can be factorized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• The efficiency is correctly computed and depends only on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16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, eta and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flavor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of the jet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977293"/>
            <a:ext cx="2355806" cy="90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058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3" name="Rectangle 1"/>
          <p:cNvSpPr>
            <a:spLocks noGrp="1"/>
          </p:cNvSpPr>
          <p:nvPr>
            <p:ph type="title"/>
          </p:nvPr>
        </p:nvSpPr>
        <p:spPr>
          <a:xfrm>
            <a:off x="-57200" y="260648"/>
            <a:ext cx="8229600" cy="1066800"/>
          </a:xfrm>
        </p:spPr>
        <p:txBody>
          <a:bodyPr/>
          <a:lstStyle/>
          <a:p>
            <a:r>
              <a:rPr lang="it-IT" dirty="0">
                <a:solidFill>
                  <a:srgbClr val="438086"/>
                </a:solidFill>
              </a:rPr>
              <a:t>W </a:t>
            </a:r>
            <a:r>
              <a:rPr lang="it-IT" dirty="0" err="1">
                <a:solidFill>
                  <a:srgbClr val="438086"/>
                </a:solidFill>
              </a:rPr>
              <a:t>boson</a:t>
            </a:r>
            <a:r>
              <a:rPr lang="it-IT" dirty="0">
                <a:solidFill>
                  <a:srgbClr val="438086"/>
                </a:solidFill>
              </a:rPr>
              <a:t> </a:t>
            </a:r>
            <a:r>
              <a:rPr lang="it-IT" dirty="0" err="1">
                <a:solidFill>
                  <a:srgbClr val="438086"/>
                </a:solidFill>
              </a:rPr>
              <a:t>transverse</a:t>
            </a:r>
            <a:r>
              <a:rPr lang="it-IT" dirty="0">
                <a:solidFill>
                  <a:srgbClr val="438086"/>
                </a:solidFill>
              </a:rPr>
              <a:t> mass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102080" y="1718149"/>
                <a:ext cx="4755976" cy="1307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Transverse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mass of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leptonic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decaying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W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boson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can be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reconstructed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using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lepton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and the angle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between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them</a:t>
                </a:r>
                <a:endParaRPr lang="it-IT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it-IT" sz="24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0" y="1718149"/>
                <a:ext cx="4755976" cy="1307794"/>
              </a:xfrm>
              <a:prstGeom prst="rect">
                <a:avLst/>
              </a:prstGeom>
              <a:blipFill>
                <a:blip r:embed="rId2"/>
                <a:stretch>
                  <a:fillRect l="-897" t="-2804" r="-12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353" y="1591579"/>
            <a:ext cx="3668685" cy="413650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16" y="3311340"/>
            <a:ext cx="4680520" cy="781403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240962" y="4724439"/>
            <a:ext cx="4845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It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shows a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peak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at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~80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GeV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for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processes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containing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a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leptonic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decaying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W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boson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it-IT" sz="1600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sp>
        <p:nvSpPr>
          <p:cNvPr id="9" name="Rettangolo 8"/>
          <p:cNvSpPr/>
          <p:nvPr/>
        </p:nvSpPr>
        <p:spPr>
          <a:xfrm>
            <a:off x="6084168" y="1844824"/>
            <a:ext cx="1224136" cy="1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6962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98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-57200" y="260648"/>
                <a:ext cx="8229600" cy="10668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it-IT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it-IT" i="1" dirty="0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dirty="0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𝑗𝑒𝑡</m:t>
                    </m:r>
                    <m:r>
                      <a:rPr lang="en-US" b="0" i="1" dirty="0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lang="en-US" b="0" i="1" dirty="0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57200" y="260648"/>
                <a:ext cx="8229600" cy="10668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0" y="1510232"/>
                <a:ext cx="4514668" cy="1846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In case of jet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mismeasurements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:</a:t>
                </a:r>
              </a:p>
              <a:p>
                <a:endParaRPr lang="it-IT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direction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close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to the jet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Apply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a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cut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on the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separation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between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sz="16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jets</a:t>
                </a:r>
                <a:r>
                  <a:rPr lang="it-IT" sz="16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endParaRPr lang="it-IT" sz="1600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it-IT" sz="24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0232"/>
                <a:ext cx="4514668" cy="1846146"/>
              </a:xfrm>
              <a:prstGeom prst="rect">
                <a:avLst/>
              </a:prstGeom>
              <a:blipFill>
                <a:blip r:embed="rId3"/>
                <a:stretch>
                  <a:fillRect l="-1080" t="-1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" y="3861048"/>
            <a:ext cx="2969534" cy="2880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375" y="3853016"/>
            <a:ext cx="2969534" cy="2880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295" y="3853016"/>
            <a:ext cx="2969534" cy="2880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85" t="47564" r="12567" b="6698"/>
          <a:stretch/>
        </p:blipFill>
        <p:spPr>
          <a:xfrm>
            <a:off x="7092280" y="1570002"/>
            <a:ext cx="1656184" cy="1944216"/>
          </a:xfrm>
          <a:prstGeom prst="rect">
            <a:avLst/>
          </a:prstGeom>
        </p:spPr>
      </p:pic>
      <p:grpSp>
        <p:nvGrpSpPr>
          <p:cNvPr id="14" name="Gruppo 13"/>
          <p:cNvGrpSpPr/>
          <p:nvPr/>
        </p:nvGrpSpPr>
        <p:grpSpPr>
          <a:xfrm>
            <a:off x="5237810" y="1510232"/>
            <a:ext cx="1725130" cy="2063756"/>
            <a:chOff x="4647070" y="1232128"/>
            <a:chExt cx="1725130" cy="2063756"/>
          </a:xfrm>
        </p:grpSpPr>
        <p:grpSp>
          <p:nvGrpSpPr>
            <p:cNvPr id="12" name="Gruppo 11"/>
            <p:cNvGrpSpPr/>
            <p:nvPr/>
          </p:nvGrpSpPr>
          <p:grpSpPr>
            <a:xfrm>
              <a:off x="4647070" y="1232128"/>
              <a:ext cx="1725130" cy="1945130"/>
              <a:chOff x="4647070" y="1232128"/>
              <a:chExt cx="1725130" cy="1945130"/>
            </a:xfrm>
          </p:grpSpPr>
          <p:pic>
            <p:nvPicPr>
              <p:cNvPr id="9" name="Immagine 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1" r="72848" b="58258"/>
              <a:stretch/>
            </p:blipFill>
            <p:spPr>
              <a:xfrm>
                <a:off x="4716016" y="1377058"/>
                <a:ext cx="1584176" cy="1800200"/>
              </a:xfrm>
              <a:prstGeom prst="rect">
                <a:avLst/>
              </a:prstGeom>
            </p:spPr>
          </p:pic>
          <p:sp>
            <p:nvSpPr>
              <p:cNvPr id="11" name="Rettangolo 10"/>
              <p:cNvSpPr/>
              <p:nvPr/>
            </p:nvSpPr>
            <p:spPr>
              <a:xfrm>
                <a:off x="4647070" y="1232128"/>
                <a:ext cx="1725130" cy="1779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ttangolo 12"/>
            <p:cNvSpPr/>
            <p:nvPr/>
          </p:nvSpPr>
          <p:spPr>
            <a:xfrm>
              <a:off x="5868144" y="2780928"/>
              <a:ext cx="504056" cy="514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Rettangolo 14"/>
          <p:cNvSpPr/>
          <p:nvPr/>
        </p:nvSpPr>
        <p:spPr>
          <a:xfrm>
            <a:off x="4644008" y="1237178"/>
            <a:ext cx="1962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b="1" dirty="0" err="1">
                <a:solidFill>
                  <a:srgbClr val="00B050"/>
                </a:solidFill>
                <a:latin typeface="Arial"/>
                <a:ea typeface="DejaVu Sans"/>
              </a:rPr>
              <a:t>Well</a:t>
            </a:r>
            <a:r>
              <a:rPr lang="it-IT" sz="1400" b="1" dirty="0">
                <a:solidFill>
                  <a:srgbClr val="00B050"/>
                </a:solidFill>
                <a:latin typeface="Arial"/>
                <a:ea typeface="DejaVu Sans"/>
              </a:rPr>
              <a:t> </a:t>
            </a:r>
            <a:r>
              <a:rPr lang="it-IT" sz="1400" b="1" dirty="0" err="1">
                <a:solidFill>
                  <a:srgbClr val="00B050"/>
                </a:solidFill>
                <a:latin typeface="Arial"/>
                <a:ea typeface="DejaVu Sans"/>
              </a:rPr>
              <a:t>measured</a:t>
            </a:r>
            <a:r>
              <a:rPr lang="it-IT" sz="1400" b="1" dirty="0">
                <a:solidFill>
                  <a:srgbClr val="00B050"/>
                </a:solidFill>
                <a:latin typeface="Arial"/>
                <a:ea typeface="DejaVu Sans"/>
              </a:rPr>
              <a:t> </a:t>
            </a:r>
            <a:r>
              <a:rPr lang="it-IT" sz="1400" b="1" dirty="0" err="1">
                <a:solidFill>
                  <a:srgbClr val="00B050"/>
                </a:solidFill>
                <a:latin typeface="Arial"/>
                <a:ea typeface="DejaVu Sans"/>
              </a:rPr>
              <a:t>event</a:t>
            </a:r>
            <a:endParaRPr lang="en-GB" sz="1400" b="1" dirty="0">
              <a:solidFill>
                <a:srgbClr val="00B050"/>
              </a:solidFill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6890932" y="1216830"/>
            <a:ext cx="17972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b="1" dirty="0">
                <a:solidFill>
                  <a:srgbClr val="FF0000"/>
                </a:solidFill>
                <a:latin typeface="Arial"/>
                <a:ea typeface="DejaVu Sans"/>
              </a:rPr>
              <a:t>Jet 1 </a:t>
            </a:r>
            <a:r>
              <a:rPr lang="it-IT" sz="1400" b="1" dirty="0" err="1">
                <a:solidFill>
                  <a:srgbClr val="FF0000"/>
                </a:solidFill>
                <a:latin typeface="Arial"/>
                <a:ea typeface="DejaVu Sans"/>
              </a:rPr>
              <a:t>mismeasured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3764583" y="3626940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Before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the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cut</a:t>
            </a:r>
            <a:endParaRPr lang="en-GB" dirty="0"/>
          </a:p>
        </p:txBody>
      </p:sp>
      <p:sp>
        <p:nvSpPr>
          <p:cNvPr id="18" name="Rettangolo 17"/>
          <p:cNvSpPr/>
          <p:nvPr/>
        </p:nvSpPr>
        <p:spPr>
          <a:xfrm>
            <a:off x="6755177" y="3624425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After</a:t>
            </a:r>
            <a:r>
              <a:rPr lang="it-IT" dirty="0">
                <a:solidFill>
                  <a:srgbClr val="000000"/>
                </a:solidFill>
                <a:latin typeface="Arial"/>
                <a:ea typeface="DejaVu Sans"/>
              </a:rPr>
              <a:t> the </a:t>
            </a:r>
            <a:r>
              <a:rPr lang="it-IT" dirty="0" err="1">
                <a:solidFill>
                  <a:srgbClr val="000000"/>
                </a:solidFill>
                <a:latin typeface="Arial"/>
                <a:ea typeface="DejaVu Sans"/>
              </a:rPr>
              <a:t>cut</a:t>
            </a:r>
            <a:endParaRPr lang="en-GB" dirty="0"/>
          </a:p>
        </p:txBody>
      </p:sp>
      <p:cxnSp>
        <p:nvCxnSpPr>
          <p:cNvPr id="20" name="Connettore diritto 19"/>
          <p:cNvCxnSpPr/>
          <p:nvPr/>
        </p:nvCxnSpPr>
        <p:spPr>
          <a:xfrm flipV="1">
            <a:off x="683568" y="4653136"/>
            <a:ext cx="0" cy="1944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0686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4E05-631C-4892-B577-17C57620ECE9}" type="slidenum">
              <a:rPr lang="en-US" smtClean="0"/>
              <a:pPr/>
              <a:t>99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/>
              <p:cNvSpPr>
                <a:spLocks noGrp="1"/>
              </p:cNvSpPr>
              <p:nvPr>
                <p:ph type="title"/>
              </p:nvPr>
            </p:nvSpPr>
            <p:spPr>
              <a:xfrm>
                <a:off x="-57200" y="260648"/>
                <a:ext cx="8229600" cy="10668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it-IT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43808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it-IT" b="0" i="1" smtClean="0">
                        <a:solidFill>
                          <a:srgbClr val="438086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it-IT" dirty="0">
                    <a:solidFill>
                      <a:srgbClr val="438086"/>
                    </a:solidFill>
                  </a:rPr>
                  <a:t>HF </a:t>
                </a:r>
                <a:r>
                  <a:rPr lang="it-IT" dirty="0" err="1">
                    <a:solidFill>
                      <a:srgbClr val="438086"/>
                    </a:solidFill>
                  </a:rPr>
                  <a:t>definition</a:t>
                </a:r>
                <a:endParaRPr lang="it-IT" dirty="0">
                  <a:solidFill>
                    <a:srgbClr val="438086"/>
                  </a:solidFill>
                </a:endParaRPr>
              </a:p>
            </p:txBody>
          </p:sp>
        </mc:Choice>
        <mc:Fallback xmlns="">
          <p:sp>
            <p:nvSpPr>
              <p:cNvPr id="3" name="Rectang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57200" y="260648"/>
                <a:ext cx="8229600" cy="1066800"/>
              </a:xfr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107504" y="1271657"/>
                <a:ext cx="8935116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Define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𝑡</m:t>
                    </m:r>
                    <m:acc>
                      <m:accPr>
                        <m:chr m:val="̅"/>
                        <m:ctrlP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𝐻𝐹</m:t>
                    </m:r>
                  </m:oMath>
                </a14:m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event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at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truth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level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, in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order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to compare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generators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and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extract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information from the NLO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prediction</a:t>
                </a:r>
                <a:endParaRPr lang="it-IT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endParaRPr lang="it-IT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Truth</a:t>
                </a:r>
                <a:r>
                  <a:rPr lang="it-IT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b="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jets</a:t>
                </a:r>
                <a:r>
                  <a:rPr lang="it-IT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: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jets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built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from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stable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particles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,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excluding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muons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and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neutrinos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,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using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the anti-k</a:t>
                </a:r>
                <a:r>
                  <a:rPr lang="it-IT" baseline="-2500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algorithm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with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radius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R=0.4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HF jet: 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jet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containing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a b/c-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hadron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with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p</a:t>
                </a:r>
                <a:r>
                  <a:rPr lang="it-IT" baseline="-250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&gt; 5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GeV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,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not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originated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from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another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hadron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decay</a:t>
                </a:r>
                <a:endParaRPr lang="it-IT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𝒕</m:t>
                    </m:r>
                    <m:acc>
                      <m:accPr>
                        <m:chr m:val="̅"/>
                        <m:ctrlPr>
                          <a:rPr lang="it-IT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  <m:r>
                      <a:rPr lang="it-IT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it-IT" b="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HF </a:t>
                </a:r>
                <a:r>
                  <a:rPr lang="it-IT" b="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event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: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event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with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at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least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one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HF jet with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p</a:t>
                </a:r>
                <a:r>
                  <a:rPr lang="it-IT" baseline="-250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&gt; 15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GeV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η</m:t>
                        </m:r>
                      </m:e>
                    </m:d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&lt;2.5</m:t>
                    </m:r>
                  </m:oMath>
                </a14:m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,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where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the HF jet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is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not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originated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from a top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decay</a:t>
                </a:r>
                <a:endParaRPr lang="it-IT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Resolved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HF (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𝒕</m:t>
                    </m:r>
                    <m:acc>
                      <m:accPr>
                        <m:chr m:val="̅"/>
                        <m:ctrlPr>
                          <a:rPr lang="it-IT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  <m:r>
                      <a:rPr lang="it-IT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): the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additional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HF jet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contains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exactly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one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heavy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flavor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hadron</a:t>
                </a:r>
                <a:endParaRPr lang="it-IT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Merged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HF (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𝒕</m:t>
                    </m:r>
                    <m:acc>
                      <m:accPr>
                        <m:chr m:val="̅"/>
                        <m:ctrlPr>
                          <a:rPr lang="it-IT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  <m:r>
                      <a:rPr lang="it-IT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): the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additional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HF jet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contains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more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than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one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heavy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hadron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. No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p</a:t>
                </a:r>
                <a:r>
                  <a:rPr lang="it-IT" baseline="-25000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requirement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is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performed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on the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second</a:t>
                </a:r>
                <a:r>
                  <a:rPr lang="it-IT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hadron</a:t>
                </a:r>
                <a:endParaRPr lang="it-IT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it-IT" sz="24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271657"/>
                <a:ext cx="8935116" cy="4893647"/>
              </a:xfrm>
              <a:prstGeom prst="rect">
                <a:avLst/>
              </a:prstGeom>
              <a:blipFill>
                <a:blip r:embed="rId3"/>
                <a:stretch>
                  <a:fillRect l="-614" t="-748" r="-12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7"/>
          <p:cNvSpPr txBox="1">
            <a:spLocks/>
          </p:cNvSpPr>
          <p:nvPr/>
        </p:nvSpPr>
        <p:spPr>
          <a:xfrm>
            <a:off x="3059832" y="2272"/>
            <a:ext cx="3168352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rtl="0" latinLnBrk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M. Casolino –PhD defense</a:t>
            </a:r>
          </a:p>
        </p:txBody>
      </p:sp>
    </p:spTree>
    <p:extLst>
      <p:ext uri="{BB962C8B-B14F-4D97-AF65-F5344CB8AC3E}">
        <p14:creationId xmlns:p14="http://schemas.microsoft.com/office/powerpoint/2010/main" val="21965414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monto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B547B8"/>
      </a:hlink>
      <a:folHlink>
        <a:srgbClr val="438255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100000" r="280000" b="28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r="280000" b="280000"/>
          </a:path>
        </a:gradFill>
      </a:fillStyleLst>
      <a:lnStyleLst>
        <a:ln w="4444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  <a:satMod val="200000"/>
              </a:schemeClr>
            </a:gs>
            <a:gs pos="80000">
              <a:schemeClr val="phClr">
                <a:shade val="55000"/>
                <a:satMod val="175000"/>
              </a:schemeClr>
            </a:gs>
            <a:gs pos="100000">
              <a:schemeClr val="phClr">
                <a:shade val="37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</a:schemeClr>
              <a:schemeClr val="phClr">
                <a:tint val="80000"/>
                <a:satMod val="120000"/>
              </a:schemeClr>
            </a:duotone>
          </a:blip>
          <a:tile tx="0" ty="0" sx="85000" sy="85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3CA8959-CB0C-4C41-99A2-350247FA33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3599</Words>
  <Application>Microsoft Office PowerPoint</Application>
  <PresentationFormat>Presentazione su schermo (4:3)</PresentationFormat>
  <Paragraphs>1312</Paragraphs>
  <Slides>120</Slides>
  <Notes>1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120</vt:i4>
      </vt:variant>
    </vt:vector>
  </HeadingPairs>
  <TitlesOfParts>
    <vt:vector size="130" baseType="lpstr">
      <vt:lpstr>Arial</vt:lpstr>
      <vt:lpstr>Calibri</vt:lpstr>
      <vt:lpstr>Cambria Math</vt:lpstr>
      <vt:lpstr>DejaVu Sans</vt:lpstr>
      <vt:lpstr>Georgia</vt:lpstr>
      <vt:lpstr>Trebuchet MS</vt:lpstr>
      <vt:lpstr>Wingdings</vt:lpstr>
      <vt:lpstr>Wingdings 2</vt:lpstr>
      <vt:lpstr>Tramonto</vt:lpstr>
      <vt:lpstr>Acrobat Document</vt:lpstr>
      <vt:lpstr>Search for new phenomena involving top quarks and Higgs bosons with the ATLAS detector</vt:lpstr>
      <vt:lpstr>Outline</vt:lpstr>
      <vt:lpstr>Theoretical Framework</vt:lpstr>
      <vt:lpstr>A successful theory</vt:lpstr>
      <vt:lpstr>A successful theory</vt:lpstr>
      <vt:lpstr>A successful theory</vt:lpstr>
      <vt:lpstr>Presentazione standard di PowerPoint</vt:lpstr>
      <vt:lpstr>Really?</vt:lpstr>
      <vt:lpstr>Really?</vt:lpstr>
      <vt:lpstr>Really?</vt:lpstr>
      <vt:lpstr>The hierarchy problem</vt:lpstr>
      <vt:lpstr>Possible solutions</vt:lpstr>
      <vt:lpstr>Hunt for New Physics</vt:lpstr>
      <vt:lpstr>The ATLAS experiment at the LHC</vt:lpstr>
      <vt:lpstr>LHC at CERN</vt:lpstr>
      <vt:lpstr>The ATLAS detector</vt:lpstr>
      <vt:lpstr>Event reconstruction</vt:lpstr>
      <vt:lpstr>Leptons</vt:lpstr>
      <vt:lpstr>Jets</vt:lpstr>
      <vt:lpstr>Jets</vt:lpstr>
      <vt:lpstr>Small-R jets</vt:lpstr>
      <vt:lpstr>b-jets</vt:lpstr>
      <vt:lpstr>Large-R jets</vt:lpstr>
      <vt:lpstr>Missing transverse energy (E_T^miss)</vt:lpstr>
      <vt:lpstr>Search for new phenomena in tt ̅ final states with additional heavy flavour jets </vt:lpstr>
      <vt:lpstr>Search for: - Vector-like top quarks  - tt ̅tt ̅ production - Associated heavy-Higgs production   </vt:lpstr>
      <vt:lpstr>Vector-like quarks (VLQ)</vt:lpstr>
      <vt:lpstr>Vector-like quarks (VLQ)</vt:lpstr>
      <vt:lpstr>tt ̅tt ̅ production</vt:lpstr>
      <vt:lpstr>Associated heavy-Higgs production</vt:lpstr>
      <vt:lpstr>A common signature</vt:lpstr>
      <vt:lpstr>Analysis strategy</vt:lpstr>
      <vt:lpstr>Analysis strategy</vt:lpstr>
      <vt:lpstr>Analysis strategy</vt:lpstr>
      <vt:lpstr>Backgrounds</vt:lpstr>
      <vt:lpstr>tt ̅+light-jets modelling</vt:lpstr>
      <vt:lpstr>tt ̅+light-jets modelling</vt:lpstr>
      <vt:lpstr>tt ̅+≥1b modelling</vt:lpstr>
      <vt:lpstr>Data/MC comparison</vt:lpstr>
      <vt:lpstr>Data/MC comparison</vt:lpstr>
      <vt:lpstr>Systematic uncertainties</vt:lpstr>
      <vt:lpstr>tt ̅+jets uncertainties</vt:lpstr>
      <vt:lpstr>Statistical analysis </vt:lpstr>
      <vt:lpstr>Fit results</vt:lpstr>
      <vt:lpstr>Fit results</vt:lpstr>
      <vt:lpstr>Fit results</vt:lpstr>
      <vt:lpstr>Limits</vt:lpstr>
      <vt:lpstr>Model independent limits</vt:lpstr>
      <vt:lpstr>Model independent limits</vt:lpstr>
      <vt:lpstr>Model independent limits</vt:lpstr>
      <vt:lpstr>Model independent limits</vt:lpstr>
      <vt:lpstr>Model independent limits</vt:lpstr>
      <vt:lpstr>Model independent limits</vt:lpstr>
      <vt:lpstr>ATLAS comparison</vt:lpstr>
      <vt:lpstr>ATLAS comparison</vt:lpstr>
      <vt:lpstr>Limits on tt ̅tt ̅  production</vt:lpstr>
      <vt:lpstr>Limits on associated heavy Higgs production</vt:lpstr>
      <vt:lpstr>ATLAS Comparison</vt:lpstr>
      <vt:lpstr>Search for tt ̅H production</vt:lpstr>
      <vt:lpstr>Why tt ̅H?</vt:lpstr>
      <vt:lpstr>Analysis strategy</vt:lpstr>
      <vt:lpstr>Data/MC comparison</vt:lpstr>
      <vt:lpstr>Event reconstruction</vt:lpstr>
      <vt:lpstr>Discriminating variable</vt:lpstr>
      <vt:lpstr>Fit results</vt:lpstr>
      <vt:lpstr>Fit results</vt:lpstr>
      <vt:lpstr>Nuisance parameters ranking</vt:lpstr>
      <vt:lpstr>Results</vt:lpstr>
      <vt:lpstr>ATLAS Comparison</vt:lpstr>
      <vt:lpstr>CMS Comparison</vt:lpstr>
      <vt:lpstr>Summary</vt:lpstr>
      <vt:lpstr>Outlook</vt:lpstr>
      <vt:lpstr>Outlook</vt:lpstr>
      <vt:lpstr>Outlook</vt:lpstr>
      <vt:lpstr>Outlook</vt:lpstr>
      <vt:lpstr>Outlook</vt:lpstr>
      <vt:lpstr>Thank you for your attention</vt:lpstr>
      <vt:lpstr>Thank you for your attention</vt:lpstr>
      <vt:lpstr>Backup</vt:lpstr>
      <vt:lpstr>Parton distribution functions</vt:lpstr>
      <vt:lpstr>Hard scatter</vt:lpstr>
      <vt:lpstr>Parton showers</vt:lpstr>
      <vt:lpstr>Hadronization</vt:lpstr>
      <vt:lpstr>Underlying event</vt:lpstr>
      <vt:lpstr>Top Yukawa</vt:lpstr>
      <vt:lpstr>SUSY</vt:lpstr>
      <vt:lpstr>Extra dimensions</vt:lpstr>
      <vt:lpstr>Pileup</vt:lpstr>
      <vt:lpstr>Trimming</vt:lpstr>
      <vt:lpstr>Doublet vs Singlet</vt:lpstr>
      <vt:lpstr>MC samples</vt:lpstr>
      <vt:lpstr>Background composition</vt:lpstr>
      <vt:lpstr>Analysis strategy</vt:lpstr>
      <vt:lpstr>Profiled likelihood ratio</vt:lpstr>
      <vt:lpstr>MC validation</vt:lpstr>
      <vt:lpstr>TRF</vt:lpstr>
      <vt:lpstr>W boson transverse mass</vt:lpstr>
      <vt:lpstr>∆φ^min (jet,E_T^miss) </vt:lpstr>
      <vt:lpstr>tt ̅+HF definition</vt:lpstr>
      <vt:lpstr>tt ̅+≥1b NLO Rw</vt:lpstr>
      <vt:lpstr>tt ̅+≥1b processes not @NLO</vt:lpstr>
      <vt:lpstr>tt ̅+≥1b uncertaities</vt:lpstr>
      <vt:lpstr>Limits</vt:lpstr>
      <vt:lpstr>FIT VLQ</vt:lpstr>
      <vt:lpstr>Fit ttH</vt:lpstr>
      <vt:lpstr>NP Ranking VLQ</vt:lpstr>
      <vt:lpstr>Comparison with CMS</vt:lpstr>
      <vt:lpstr>Post-fit distributions</vt:lpstr>
      <vt:lpstr>Post-fit distributions tt ̅H</vt:lpstr>
      <vt:lpstr>Fit results</vt:lpstr>
      <vt:lpstr>BDT variables</vt:lpstr>
      <vt:lpstr>Expected S/B for tt ̅H</vt:lpstr>
      <vt:lpstr>Presentazione standard di PowerPoint</vt:lpstr>
      <vt:lpstr>tt ̅H, H→multileptons</vt:lpstr>
      <vt:lpstr>tt ̅A, A→bb ̅ </vt:lpstr>
      <vt:lpstr>tt ̅A, A→bb ̅ </vt:lpstr>
      <vt:lpstr>tt ̅A, A→bb ̅ </vt:lpstr>
      <vt:lpstr>tt ̅A, A→bb ̅ </vt:lpstr>
      <vt:lpstr>tt ̅A, A→bb ̅ </vt:lpstr>
      <vt:lpstr>tt ̅A, A→bb ̅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2016-05-16T13:20:00Z</dcterms:created>
  <dcterms:modified xsi:type="dcterms:W3CDTF">2017-02-23T14:09:19Z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TC101671249990</vt:lpwstr>
  </property>
</Properties>
</file>